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8" r:id="rId2"/>
    <p:sldId id="260" r:id="rId3"/>
    <p:sldId id="267" r:id="rId4"/>
    <p:sldId id="259" r:id="rId5"/>
    <p:sldId id="281" r:id="rId6"/>
    <p:sldId id="264" r:id="rId7"/>
    <p:sldId id="346" r:id="rId8"/>
    <p:sldId id="342" r:id="rId9"/>
    <p:sldId id="351" r:id="rId10"/>
    <p:sldId id="369" r:id="rId11"/>
    <p:sldId id="371" r:id="rId12"/>
    <p:sldId id="372" r:id="rId13"/>
    <p:sldId id="350" r:id="rId14"/>
    <p:sldId id="370" r:id="rId15"/>
    <p:sldId id="365" r:id="rId16"/>
    <p:sldId id="356" r:id="rId17"/>
    <p:sldId id="375" r:id="rId18"/>
    <p:sldId id="374" r:id="rId19"/>
    <p:sldId id="368" r:id="rId20"/>
    <p:sldId id="359" r:id="rId21"/>
    <p:sldId id="37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3860A2"/>
    <a:srgbClr val="EAE9EF"/>
    <a:srgbClr val="EEB500"/>
    <a:srgbClr val="B3C6E5"/>
    <a:srgbClr val="3E1B59"/>
    <a:srgbClr val="4C456B"/>
    <a:srgbClr val="5D5779"/>
    <a:srgbClr val="747F86"/>
    <a:srgbClr val="83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ko-KR" altLang="en-US" sz="1800" b="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출산율 감소</a:t>
            </a:r>
          </a:p>
        </c:rich>
      </c:tx>
      <c:layout>
        <c:manualLayout>
          <c:xMode val="edge"/>
          <c:yMode val="edge"/>
          <c:x val="0.32372885526991735"/>
          <c:y val="4.58434890009374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0390610340192137"/>
          <c:y val="0.21012934499121497"/>
          <c:w val="0.81795952393403493"/>
          <c:h val="0.670521105796599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출산율</c:v>
                </c:pt>
              </c:strCache>
            </c:strRef>
          </c:tx>
          <c:spPr>
            <a:solidFill>
              <a:srgbClr val="3860A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2E7-4CF5-84A2-F25A38D524B2}"/>
              </c:ext>
            </c:extLst>
          </c:dPt>
          <c:dPt>
            <c:idx val="1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2E7-4CF5-84A2-F25A38D524B2}"/>
              </c:ext>
            </c:extLst>
          </c:dPt>
          <c:dPt>
            <c:idx val="2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2E7-4CF5-84A2-F25A38D524B2}"/>
              </c:ext>
            </c:extLst>
          </c:dPt>
          <c:dPt>
            <c:idx val="3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2E7-4CF5-84A2-F25A38D524B2}"/>
              </c:ext>
            </c:extLst>
          </c:dPt>
          <c:dPt>
            <c:idx val="4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2E7-4CF5-84A2-F25A38D524B2}"/>
              </c:ext>
            </c:extLst>
          </c:dPt>
          <c:dPt>
            <c:idx val="5"/>
            <c:invertIfNegative val="0"/>
            <c:bubble3D val="0"/>
            <c:spPr>
              <a:solidFill>
                <a:srgbClr val="262B4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2E7-4CF5-84A2-F25A38D524B2}"/>
              </c:ext>
            </c:extLst>
          </c:dPt>
          <c:dLbls>
            <c:dLbl>
              <c:idx val="0"/>
              <c:layout>
                <c:manualLayout>
                  <c:x val="-3.5811173777284678E-17"/>
                  <c:y val="-0.3290413769060214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E7-4CF5-84A2-F25A38D524B2}"/>
                </c:ext>
              </c:extLst>
            </c:dLbl>
            <c:dLbl>
              <c:idx val="1"/>
              <c:layout>
                <c:manualLayout>
                  <c:x val="-3.5811173777284678E-17"/>
                  <c:y val="-0.3043077801797099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2E7-4CF5-84A2-F25A38D524B2}"/>
                </c:ext>
              </c:extLst>
            </c:dLbl>
            <c:dLbl>
              <c:idx val="2"/>
              <c:layout>
                <c:manualLayout>
                  <c:x val="3.9067186332021149E-3"/>
                  <c:y val="-0.2835414692637794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2E7-4CF5-84A2-F25A38D524B2}"/>
                </c:ext>
              </c:extLst>
            </c:dLbl>
            <c:dLbl>
              <c:idx val="3"/>
              <c:layout>
                <c:manualLayout>
                  <c:x val="7.8134372664043737E-3"/>
                  <c:y val="-0.2611669355443717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2E7-4CF5-84A2-F25A38D524B2}"/>
                </c:ext>
              </c:extLst>
            </c:dLbl>
            <c:dLbl>
              <c:idx val="4"/>
              <c:layout>
                <c:manualLayout>
                  <c:x val="7.8134372664043737E-3"/>
                  <c:y val="-0.2420091626461096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E7-4CF5-84A2-F25A38D524B2}"/>
                </c:ext>
              </c:extLst>
            </c:dLbl>
            <c:dLbl>
              <c:idx val="5"/>
              <c:layout>
                <c:manualLayout>
                  <c:x val="7.8134372664043737E-3"/>
                  <c:y val="-0.2268186755582285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2E7-4CF5-84A2-F25A38D524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1.17</c:v>
                </c:pt>
                <c:pt idx="1">
                  <c:v>1.05</c:v>
                </c:pt>
                <c:pt idx="2">
                  <c:v>0.98</c:v>
                </c:pt>
                <c:pt idx="3">
                  <c:v>0.92</c:v>
                </c:pt>
                <c:pt idx="4">
                  <c:v>0.84</c:v>
                </c:pt>
                <c:pt idx="5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2E7-4CF5-84A2-F25A38D524B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  <c:min val="0"/>
        </c:scaling>
        <c:delete val="1"/>
        <c:axPos val="l"/>
        <c:numFmt formatCode="General" sourceLinked="0"/>
        <c:majorTickMark val="out"/>
        <c:minorTickMark val="none"/>
        <c:tickLblPos val="nextTo"/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2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</a:t>
            </a:r>
            <a:endParaRPr lang="ko-KR" altLang="en-US" sz="1200" b="1" dirty="0">
              <a:solidFill>
                <a:schemeClr val="tx1"/>
              </a:solidFill>
              <a:highlight>
                <a:srgbClr val="FFFF00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c:rich>
      </c:tx>
      <c:layout>
        <c:manualLayout>
          <c:xMode val="edge"/>
          <c:yMode val="edge"/>
          <c:x val="0.45283045643825348"/>
          <c:y val="6.86907874295543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A6A-40B5-9318-835E67FA0BC4}"/>
              </c:ext>
            </c:extLst>
          </c:dPt>
          <c:dPt>
            <c:idx val="1"/>
            <c:bubble3D val="0"/>
            <c:spPr>
              <a:solidFill>
                <a:srgbClr val="747F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6A-40B5-9318-835E67FA0BC4}"/>
              </c:ext>
            </c:extLst>
          </c:dPt>
          <c:dLbls>
            <c:dLbl>
              <c:idx val="0"/>
              <c:layout>
                <c:manualLayout>
                  <c:x val="-0.17893753395541326"/>
                  <c:y val="0.12959458311026828"/>
                </c:manualLayout>
              </c:layout>
              <c:tx>
                <c:rich>
                  <a:bodyPr/>
                  <a:lstStyle/>
                  <a:p>
                    <a:fld id="{A876666C-D78D-4B99-890A-002D7ED30C07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A6A-40B5-9318-835E67FA0BC4}"/>
                </c:ext>
              </c:extLst>
            </c:dLbl>
            <c:dLbl>
              <c:idx val="1"/>
              <c:layout>
                <c:manualLayout>
                  <c:x val="0.21758610199116965"/>
                  <c:y val="-0.1207881684995748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6A-40B5-9318-835E67FA0B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잠재고객</c:v>
                </c:pt>
                <c:pt idx="1">
                  <c:v>이탈고객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0.28999999999999998</c:v>
                </c:pt>
                <c:pt idx="1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A-40B5-9318-835E67FA0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24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 </a:t>
            </a:r>
            <a:r>
              <a:rPr lang="ko-KR" alt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외 고객</a:t>
            </a:r>
            <a:r>
              <a:rPr lang="ko-KR" altLang="en-US" sz="24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주요 구매 제품</a:t>
            </a:r>
          </a:p>
        </c:rich>
      </c:tx>
      <c:layout>
        <c:manualLayout>
          <c:xMode val="edge"/>
          <c:yMode val="edge"/>
          <c:x val="0.15298978675591449"/>
          <c:y val="7.555393362811993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81238063485215"/>
          <c:y val="0.16007203027948072"/>
          <c:w val="0.78706088801599594"/>
          <c:h val="0.611740503378226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구매</c:v>
                </c:pt>
              </c:strCache>
            </c:strRef>
          </c:tx>
          <c:spPr>
            <a:solidFill>
              <a:srgbClr val="3860A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EB5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E69-4507-B8FA-A66259D2D32A}"/>
              </c:ext>
            </c:extLst>
          </c:dPt>
          <c:cat>
            <c:strRef>
              <c:f>Sheet1!$A$2:$A$6</c:f>
              <c:strCache>
                <c:ptCount val="5"/>
                <c:pt idx="0">
                  <c:v>맘큐 허그박스</c:v>
                </c:pt>
                <c:pt idx="1">
                  <c:v>하기스 네이처메이드 2단계 여아 156매(밴드형)</c:v>
                </c:pt>
                <c:pt idx="2">
                  <c:v>더블하트 softTouch 모유실감 젖꼭지 L(2입)</c:v>
                </c:pt>
                <c:pt idx="3">
                  <c:v>하기스 네이처메이드 2단계 남아 156매(밴드형)</c:v>
                </c:pt>
                <c:pt idx="4">
                  <c:v>더블하트 softTouch 모유실감 젖꼭지 M(2입)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12000</c:v>
                </c:pt>
                <c:pt idx="1">
                  <c:v>3000</c:v>
                </c:pt>
                <c:pt idx="2">
                  <c:v>3000</c:v>
                </c:pt>
                <c:pt idx="3">
                  <c:v>3000</c:v>
                </c:pt>
                <c:pt idx="4">
                  <c:v>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69-4507-B8FA-A66259D2D3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9295663"/>
        <c:axId val="1659301487"/>
      </c:barChart>
      <c:catAx>
        <c:axId val="1659295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  <c:crossAx val="1659301487"/>
        <c:crosses val="autoZero"/>
        <c:auto val="1"/>
        <c:lblAlgn val="ctr"/>
        <c:lblOffset val="100"/>
        <c:noMultiLvlLbl val="0"/>
      </c:catAx>
      <c:valAx>
        <c:axId val="16593014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  <c:crossAx val="1659295663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ko-KR" altLang="en-US" sz="1800" b="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온라인 쇼핑 거래액 증가</a:t>
            </a:r>
          </a:p>
        </c:rich>
      </c:tx>
      <c:layout>
        <c:manualLayout>
          <c:xMode val="edge"/>
          <c:yMode val="edge"/>
          <c:x val="0.12708282930355957"/>
          <c:y val="2.86361228813559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126252090078121E-2"/>
          <c:y val="0.19613457387553054"/>
          <c:w val="0.91747495819843761"/>
          <c:h val="0.6955926626732215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거래액(조)</c:v>
                </c:pt>
              </c:strCache>
            </c:strRef>
          </c:tx>
          <c:spPr>
            <a:solidFill>
              <a:srgbClr val="3860A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B2-44F7-B6DB-483B26F7DC9A}"/>
              </c:ext>
            </c:extLst>
          </c:dPt>
          <c:dPt>
            <c:idx val="1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B2-44F7-B6DB-483B26F7DC9A}"/>
              </c:ext>
            </c:extLst>
          </c:dPt>
          <c:dPt>
            <c:idx val="2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B2-44F7-B6DB-483B26F7DC9A}"/>
              </c:ext>
            </c:extLst>
          </c:dPt>
          <c:dPt>
            <c:idx val="3"/>
            <c:invertIfNegative val="0"/>
            <c:bubble3D val="0"/>
            <c:spPr>
              <a:solidFill>
                <a:srgbClr val="3860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7B2-44F7-B6DB-483B26F7DC9A}"/>
              </c:ext>
            </c:extLst>
          </c:dPt>
          <c:dPt>
            <c:idx val="4"/>
            <c:invertIfNegative val="0"/>
            <c:bubble3D val="0"/>
            <c:spPr>
              <a:solidFill>
                <a:srgbClr val="262B4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7B2-44F7-B6DB-483B26F7DC9A}"/>
              </c:ext>
            </c:extLst>
          </c:dPt>
          <c:dLbls>
            <c:dLbl>
              <c:idx val="0"/>
              <c:layout>
                <c:manualLayout>
                  <c:x val="0"/>
                  <c:y val="-0.176796791435939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B2-44F7-B6DB-483B26F7DC9A}"/>
                </c:ext>
              </c:extLst>
            </c:dLbl>
            <c:dLbl>
              <c:idx val="1"/>
              <c:layout>
                <c:manualLayout>
                  <c:x val="3.751138263707383E-3"/>
                  <c:y val="-0.2262661977894520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B2-44F7-B6DB-483B26F7DC9A}"/>
                </c:ext>
              </c:extLst>
            </c:dLbl>
            <c:dLbl>
              <c:idx val="2"/>
              <c:layout>
                <c:manualLayout>
                  <c:x val="3.751138263707314E-3"/>
                  <c:y val="-0.281013875471379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B2-44F7-B6DB-483B26F7DC9A}"/>
                </c:ext>
              </c:extLst>
            </c:dLbl>
            <c:dLbl>
              <c:idx val="3"/>
              <c:layout>
                <c:manualLayout>
                  <c:x val="0"/>
                  <c:y val="-0.320122614251835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B2-44F7-B6DB-483B26F7DC9A}"/>
                </c:ext>
              </c:extLst>
            </c:dLbl>
            <c:dLbl>
              <c:idx val="4"/>
              <c:layout>
                <c:manualLayout>
                  <c:x val="-5.7488495536801429E-3"/>
                  <c:y val="-0.357362122616525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  <a:cs typeface="+mn-cs"/>
                      </a:defRPr>
                    </a:pPr>
                    <a:fld id="{0AEC36A7-CAA3-4D35-8C42-6F17715459F3}" type="VALUE">
                      <a:rPr lang="en-US" altLang="ko-KR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a타이틀고딕2" panose="02020600000000000000" pitchFamily="18" charset="-127"/>
                      <a:ea typeface="a타이틀고딕2" panose="02020600000000000000" pitchFamily="18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81826204346705"/>
                      <c:h val="9.191737288135591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7B2-44F7-B6DB-483B26F7DC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78</c:v>
                </c:pt>
                <c:pt idx="1">
                  <c:v>111</c:v>
                </c:pt>
                <c:pt idx="2">
                  <c:v>134</c:v>
                </c:pt>
                <c:pt idx="3">
                  <c:v>161</c:v>
                </c:pt>
                <c:pt idx="4">
                  <c:v>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7B2-44F7-B6DB-483B26F7DC9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800" b="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20</a:t>
            </a:r>
            <a:r>
              <a:rPr lang="ko-KR" altLang="en-US" sz="1800" b="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년 매출 증가율 감소</a:t>
            </a:r>
          </a:p>
        </c:rich>
      </c:tx>
      <c:layout>
        <c:manualLayout>
          <c:xMode val="edge"/>
          <c:yMode val="edge"/>
          <c:x val="0.15288635818578936"/>
          <c:y val="3.53661765370632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20년 매출 증가율</c:v>
                </c:pt>
              </c:strCache>
            </c:strRef>
          </c:tx>
          <c:spPr>
            <a:solidFill>
              <a:srgbClr val="3860A2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262B4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74-4ABF-8E3D-077A4815FF8A}"/>
              </c:ext>
            </c:extLst>
          </c:dPt>
          <c:dLbls>
            <c:dLbl>
              <c:idx val="0"/>
              <c:layout>
                <c:manualLayout>
                  <c:x val="-4.0828162301911079E-3"/>
                  <c:y val="-0.3368905146350804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74-4ABF-8E3D-077A4815FF8A}"/>
                </c:ext>
              </c:extLst>
            </c:dLbl>
            <c:dLbl>
              <c:idx val="1"/>
              <c:layout>
                <c:manualLayout>
                  <c:x val="0"/>
                  <c:y val="-0.2475273962429855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74-4ABF-8E3D-077A4815FF8A}"/>
                </c:ext>
              </c:extLst>
            </c:dLbl>
            <c:dLbl>
              <c:idx val="2"/>
              <c:layout>
                <c:manualLayout>
                  <c:x val="4.0828162301911079E-3"/>
                  <c:y val="-0.2105570836750511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074-4ABF-8E3D-077A4815FF8A}"/>
                </c:ext>
              </c:extLst>
            </c:dLbl>
            <c:dLbl>
              <c:idx val="3"/>
              <c:layout>
                <c:manualLayout>
                  <c:x val="0"/>
                  <c:y val="-0.187405219936561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74-4ABF-8E3D-077A4815FF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</c:v>
                </c:pt>
                <c:pt idx="1">
                  <c:v>0.2</c:v>
                </c:pt>
                <c:pt idx="2">
                  <c:v>0.17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74-4ABF-8E3D-077A4815FF8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6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262B4E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BC-4416-82CA-50DC56A8F8E7}"/>
              </c:ext>
            </c:extLst>
          </c:dPt>
          <c:dPt>
            <c:idx val="1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BC-4416-82CA-50DC56A8F8E7}"/>
              </c:ext>
            </c:extLst>
          </c:dPt>
          <c:dLbls>
            <c:dLbl>
              <c:idx val="0"/>
              <c:layout>
                <c:manualLayout>
                  <c:x val="-0.232155910665335"/>
                  <c:y val="2.1607868299379763E-2"/>
                </c:manualLayout>
              </c:layout>
              <c:tx>
                <c:rich>
                  <a:bodyPr/>
                  <a:lstStyle/>
                  <a:p>
                    <a:fld id="{FF48DC5E-3855-44FD-B2E9-A0FFC9E2B269}" type="VALUE">
                      <a:rPr lang="en-US" altLang="ko-KR" sz="1400" smtClean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pPr/>
                      <a:t>[값]</a:t>
                    </a:fld>
                    <a:r>
                      <a:rPr lang="en-US" altLang="ko-KR" sz="1400" dirty="0"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t> 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31793068275994"/>
                      <c:h val="0.286183326380033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1BC-4416-82CA-50DC56A8F8E7}"/>
                </c:ext>
              </c:extLst>
            </c:dLbl>
            <c:dLbl>
              <c:idx val="1"/>
              <c:layout>
                <c:manualLayout>
                  <c:x val="0.17905979727576021"/>
                  <c:y val="-3.5530606131633703E-2"/>
                </c:manualLayout>
              </c:layout>
              <c:tx>
                <c:rich>
                  <a:bodyPr/>
                  <a:lstStyle/>
                  <a:p>
                    <a:fld id="{7BE92223-27E4-4856-A6D7-A5CF4AA536E4}" type="VALUE">
                      <a:rPr lang="en-US" altLang="ko-KR" sz="1400" smtClean="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pPr/>
                      <a:t>[값]</a:t>
                    </a:fld>
                    <a:r>
                      <a:rPr lang="en-US" altLang="ko-KR" sz="1400" dirty="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t> 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1BC-4416-82CA-50DC56A8F8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Sheet1!$D$10:$D$11</c:f>
              <c:strCache>
                <c:ptCount val="2"/>
                <c:pt idx="0">
                  <c:v>재구매율</c:v>
                </c:pt>
                <c:pt idx="1">
                  <c:v>1회 구매율</c:v>
                </c:pt>
              </c:strCache>
            </c:strRef>
          </c:cat>
          <c:val>
            <c:numRef>
              <c:f>Sheet1!$E$10:$E$11</c:f>
              <c:numCache>
                <c:formatCode>0.0</c:formatCode>
                <c:ptCount val="2"/>
                <c:pt idx="0">
                  <c:v>47.191895785986958</c:v>
                </c:pt>
                <c:pt idx="1">
                  <c:v>52.808104214013042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1BC-4416-82CA-50DC56A8F8E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860A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3C-44CD-A024-3B784BEDAF66}"/>
              </c:ext>
            </c:extLst>
          </c:dPt>
          <c:dPt>
            <c:idx val="1"/>
            <c:invertIfNegative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3C-44CD-A024-3B784BEDAF66}"/>
              </c:ext>
            </c:extLst>
          </c:dPt>
          <c:dLbls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defRPr>
                    </a:pPr>
                    <a:fld id="{B0DAA505-DA78-49D9-AB22-726320670E9A}" type="VALUE">
                      <a:rPr lang="en-US" altLang="ko-KR" sz="120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rPr>
                      <a:pPr>
                        <a:defRPr sz="1200">
                          <a:solidFill>
                            <a:schemeClr val="bg1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타이틀고딕1" panose="02020600000000000000" pitchFamily="18" charset="-127"/>
                      <a:ea typeface="a타이틀고딕1" panose="02020600000000000000" pitchFamily="18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577248129276046"/>
                      <c:h val="0.158806635544853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93C-44CD-A024-3B784BEDAF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Sheet1!$F$24:$F$25</c:f>
              <c:strCache>
                <c:ptCount val="2"/>
                <c:pt idx="0">
                  <c:v>이탈율</c:v>
                </c:pt>
                <c:pt idx="1">
                  <c:v>잔존율</c:v>
                </c:pt>
              </c:strCache>
            </c:strRef>
          </c:cat>
          <c:val>
            <c:numRef>
              <c:f>Sheet1!$G$24:$G$25</c:f>
              <c:numCache>
                <c:formatCode>0.0</c:formatCode>
                <c:ptCount val="2"/>
                <c:pt idx="0">
                  <c:v>78.65959627467582</c:v>
                </c:pt>
                <c:pt idx="1">
                  <c:v>21.340403725324183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3C-44CD-A024-3B784BEDA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76678880"/>
        <c:axId val="1376684704"/>
      </c:barChart>
      <c:catAx>
        <c:axId val="1376678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defRPr>
            </a:pPr>
            <a:endParaRPr lang="ko-KR"/>
          </a:p>
        </c:txPr>
        <c:crossAx val="1376684704"/>
        <c:crosses val="autoZero"/>
        <c:auto val="1"/>
        <c:lblAlgn val="ctr"/>
        <c:lblOffset val="100"/>
        <c:noMultiLvlLbl val="0"/>
      </c:catAx>
      <c:valAx>
        <c:axId val="1376684704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76678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860A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C-4D03-BBA1-E02AA9D1AFC6}"/>
              </c:ext>
            </c:extLst>
          </c:dPt>
          <c:dPt>
            <c:idx val="1"/>
            <c:invertIfNegative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C-4D03-BBA1-E02AA9D1AFC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타이틀고딕2" panose="02020600000000000000" pitchFamily="18" charset="-127"/>
                    <a:ea typeface="a타이틀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Sheet1!$E$38:$E$39</c:f>
              <c:strCache>
                <c:ptCount val="2"/>
                <c:pt idx="0">
                  <c:v>만족</c:v>
                </c:pt>
                <c:pt idx="1">
                  <c:v>불만족</c:v>
                </c:pt>
              </c:strCache>
            </c:strRef>
          </c:cat>
          <c:val>
            <c:numRef>
              <c:f>Sheet1!$F$38:$F$39</c:f>
              <c:numCache>
                <c:formatCode>General</c:formatCode>
                <c:ptCount val="2"/>
                <c:pt idx="0">
                  <c:v>69.900000000000006</c:v>
                </c:pt>
                <c:pt idx="1">
                  <c:v>30.099999999999994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C-4D03-BBA1-E02AA9D1AF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33097760"/>
        <c:axId val="733107744"/>
      </c:barChart>
      <c:catAx>
        <c:axId val="733097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3107744"/>
        <c:crosses val="autoZero"/>
        <c:auto val="1"/>
        <c:lblAlgn val="ctr"/>
        <c:lblOffset val="100"/>
        <c:noMultiLvlLbl val="0"/>
      </c:catAx>
      <c:valAx>
        <c:axId val="733107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309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4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</a:t>
            </a:r>
          </a:p>
        </c:rich>
      </c:tx>
      <c:layout>
        <c:manualLayout>
          <c:xMode val="edge"/>
          <c:yMode val="edge"/>
          <c:x val="0.4164280848111476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400908091317513"/>
          <c:y val="0.13636684862861956"/>
          <c:w val="0.70087585104410666"/>
          <c:h val="0.7419866122334102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rgbClr val="3860A2"/>
            </a:solidFill>
          </c:spPr>
          <c:dPt>
            <c:idx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F9-45E9-A8DE-6974B7784427}"/>
              </c:ext>
            </c:extLst>
          </c:dPt>
          <c:dPt>
            <c:idx val="1"/>
            <c:bubble3D val="0"/>
            <c:spPr>
              <a:solidFill>
                <a:srgbClr val="747F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F9-45E9-A8DE-6974B7784427}"/>
              </c:ext>
            </c:extLst>
          </c:dPt>
          <c:dLbls>
            <c:dLbl>
              <c:idx val="0"/>
              <c:layout>
                <c:manualLayout>
                  <c:x val="-0.17883207869953735"/>
                  <c:y val="-8.17134296921126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F9-45E9-A8DE-6974B7784427}"/>
                </c:ext>
              </c:extLst>
            </c:dLbl>
            <c:dLbl>
              <c:idx val="1"/>
              <c:layout>
                <c:manualLayout>
                  <c:x val="0.15811704046110367"/>
                  <c:y val="6.8156020353081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F9-45E9-A8DE-6974B77844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유기농제품</c:v>
                </c:pt>
                <c:pt idx="1">
                  <c:v>일반제품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0.62</c:v>
                </c:pt>
                <c:pt idx="1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F9-45E9-A8DE-6974B7784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4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 </a:t>
            </a:r>
            <a:r>
              <a:rPr lang="ko-KR" altLang="en-US" sz="14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외 등급</a:t>
            </a:r>
            <a:endParaRPr lang="en-US" altLang="ko-KR" sz="1400" b="1" dirty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c:rich>
      </c:tx>
      <c:layout>
        <c:manualLayout>
          <c:xMode val="edge"/>
          <c:yMode val="edge"/>
          <c:x val="0.2698469167501056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400908091317513"/>
          <c:y val="0.13636684862861956"/>
          <c:w val="0.70087585104410666"/>
          <c:h val="0.7419866122334102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VIP</c:v>
                </c:pt>
              </c:strCache>
            </c:strRef>
          </c:tx>
          <c:spPr>
            <a:solidFill>
              <a:srgbClr val="7579E7"/>
            </a:solidFill>
          </c:spPr>
          <c:dPt>
            <c:idx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49-4350-9F03-A3DD03532320}"/>
              </c:ext>
            </c:extLst>
          </c:dPt>
          <c:dPt>
            <c:idx val="1"/>
            <c:bubble3D val="0"/>
            <c:spPr>
              <a:solidFill>
                <a:srgbClr val="747F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49-4350-9F03-A3DD03532320}"/>
              </c:ext>
            </c:extLst>
          </c:dPt>
          <c:dLbls>
            <c:dLbl>
              <c:idx val="0"/>
              <c:layout>
                <c:manualLayout>
                  <c:x val="-0.24176765315295881"/>
                  <c:y val="3.19446146040900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49-4350-9F03-A3DD03532320}"/>
                </c:ext>
              </c:extLst>
            </c:dLbl>
            <c:dLbl>
              <c:idx val="1"/>
              <c:layout>
                <c:manualLayout>
                  <c:x val="0.25437138462937675"/>
                  <c:y val="-1.4148161612333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849-4350-9F03-A3DD035323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유기농제품</c:v>
                </c:pt>
                <c:pt idx="1">
                  <c:v>일반제품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0.48</c:v>
                </c:pt>
                <c:pt idx="1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49-4350-9F03-A3DD03532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+mn-cs"/>
              </a:defRPr>
            </a:pPr>
            <a:r>
              <a:rPr lang="en-US" altLang="ko-KR" sz="12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 </a:t>
            </a:r>
            <a:r>
              <a:rPr lang="ko-KR" altLang="en-US" sz="1200" b="1" dirty="0">
                <a:solidFill>
                  <a:schemeClr val="tx1"/>
                </a:solidFill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외 고객</a:t>
            </a:r>
          </a:p>
        </c:rich>
      </c:tx>
      <c:layout>
        <c:manualLayout>
          <c:xMode val="edge"/>
          <c:yMode val="edge"/>
          <c:x val="0.25504621339576022"/>
          <c:y val="7.70699401415522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고객유형</c:v>
                </c:pt>
              </c:strCache>
            </c:strRef>
          </c:tx>
          <c:spPr>
            <a:solidFill>
              <a:srgbClr val="747F86"/>
            </a:solidFill>
          </c:spPr>
          <c:dPt>
            <c:idx val="0"/>
            <c:bubble3D val="0"/>
            <c:spPr>
              <a:solidFill>
                <a:srgbClr val="3860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54-4FCB-93E4-A9AC43478339}"/>
              </c:ext>
            </c:extLst>
          </c:dPt>
          <c:dPt>
            <c:idx val="1"/>
            <c:bubble3D val="0"/>
            <c:explosion val="5"/>
            <c:spPr>
              <a:solidFill>
                <a:srgbClr val="747F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54-4FCB-93E4-A9AC4347833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4A90302-02C9-47D7-B347-BBB6907BE684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154-4FCB-93E4-A9AC4347833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1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defRPr>
                    </a:pPr>
                    <a:fld id="{56AAB6C5-AF4C-4447-B05E-A9D5D783C80A}" type="VALUE">
                      <a:rPr lang="en-US" altLang="ko-KR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a타이틀고딕1" panose="02020600000000000000" pitchFamily="18" charset="-127"/>
                      <a:ea typeface="a타이틀고딕1" panose="02020600000000000000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154-4FCB-93E4-A9AC434783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4C456B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이탈고객</c:v>
                </c:pt>
                <c:pt idx="1">
                  <c:v>잔재고객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0.91</c:v>
                </c:pt>
                <c:pt idx="1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54-4FCB-93E4-A9AC434783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435945891898877"/>
          <c:y val="6.6141953956888877E-2"/>
          <c:w val="0.270620973540252"/>
          <c:h val="0.188903522683484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0.16153</cdr:x>
      <cdr:y>0.3218</cdr:y>
    </cdr:from>
    <cdr:to>
      <cdr:x>0.85518</cdr:x>
      <cdr:y>0.49729</cdr:y>
    </cdr:to>
    <cdr:grpSp>
      <cdr:nvGrpSpPr>
        <cdr:cNvPr id="2" name="그룹 1">
          <a:extLst xmlns:a="http://schemas.openxmlformats.org/drawingml/2006/main">
            <a:ext uri="{FF2B5EF4-FFF2-40B4-BE49-F238E27FC236}">
              <a16:creationId xmlns:a16="http://schemas.microsoft.com/office/drawing/2014/main" id="{95FB387D-0B7B-4A32-A01C-6B822127CCCD}"/>
            </a:ext>
          </a:extLst>
        </cdr:cNvPr>
        <cdr:cNvGrpSpPr/>
      </cdr:nvGrpSpPr>
      <cdr:grpSpPr>
        <a:xfrm xmlns:a="http://schemas.openxmlformats.org/drawingml/2006/main">
          <a:off x="525103" y="1008827"/>
          <a:ext cx="2254925" cy="550152"/>
          <a:chOff x="525103" y="1008827"/>
          <a:chExt cx="2254925" cy="550152"/>
        </a:xfrm>
      </cdr:grpSpPr>
      <cdr:cxnSp macro="">
        <cdr:nvCxnSpPr>
          <cdr:cNvPr id="3" name="직선 연결선 2">
            <a:extLst xmlns:a="http://schemas.openxmlformats.org/drawingml/2006/main">
              <a:ext uri="{FF2B5EF4-FFF2-40B4-BE49-F238E27FC236}">
                <a16:creationId xmlns:a16="http://schemas.microsoft.com/office/drawing/2014/main" id="{EE7052E1-579E-FD39-3EC4-C5DB00F8A09F}"/>
              </a:ext>
            </a:extLst>
          </cdr:cNvPr>
          <cdr:cNvCxnSpPr/>
        </cdr:nvCxnSpPr>
        <cdr:spPr>
          <a:xfrm xmlns:a="http://schemas.openxmlformats.org/drawingml/2006/main">
            <a:off x="525103" y="1008827"/>
            <a:ext cx="477512" cy="180729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7" name="직선 연결선 6">
            <a:extLst xmlns:a="http://schemas.openxmlformats.org/drawingml/2006/main">
              <a:ext uri="{FF2B5EF4-FFF2-40B4-BE49-F238E27FC236}">
                <a16:creationId xmlns:a16="http://schemas.microsoft.com/office/drawing/2014/main" id="{BC96AECD-D5F3-DB07-486A-925D0CB28B5C}"/>
              </a:ext>
            </a:extLst>
          </cdr:cNvPr>
          <cdr:cNvCxnSpPr/>
        </cdr:nvCxnSpPr>
        <cdr:spPr>
          <a:xfrm xmlns:a="http://schemas.openxmlformats.org/drawingml/2006/main">
            <a:off x="991618" y="1189598"/>
            <a:ext cx="528320" cy="132080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14" name="직선 연결선 13">
            <a:extLst xmlns:a="http://schemas.openxmlformats.org/drawingml/2006/main">
              <a:ext uri="{FF2B5EF4-FFF2-40B4-BE49-F238E27FC236}">
                <a16:creationId xmlns:a16="http://schemas.microsoft.com/office/drawing/2014/main" id="{C77AC9B5-B4C3-32AE-DB6A-D71AB5DFE27A}"/>
              </a:ext>
            </a:extLst>
          </cdr:cNvPr>
          <cdr:cNvCxnSpPr/>
        </cdr:nvCxnSpPr>
        <cdr:spPr>
          <a:xfrm xmlns:a="http://schemas.openxmlformats.org/drawingml/2006/main">
            <a:off x="1454737" y="1300001"/>
            <a:ext cx="441981" cy="90349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19" name="직선 연결선 18">
            <a:extLst xmlns:a="http://schemas.openxmlformats.org/drawingml/2006/main">
              <a:ext uri="{FF2B5EF4-FFF2-40B4-BE49-F238E27FC236}">
                <a16:creationId xmlns:a16="http://schemas.microsoft.com/office/drawing/2014/main" id="{3E75D154-578A-318E-DAFB-F1FA067456BB}"/>
              </a:ext>
            </a:extLst>
          </cdr:cNvPr>
          <cdr:cNvCxnSpPr/>
        </cdr:nvCxnSpPr>
        <cdr:spPr>
          <a:xfrm xmlns:a="http://schemas.openxmlformats.org/drawingml/2006/main">
            <a:off x="1886543" y="1385334"/>
            <a:ext cx="457193" cy="129097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21" name="직선 연결선 20">
            <a:extLst xmlns:a="http://schemas.openxmlformats.org/drawingml/2006/main">
              <a:ext uri="{FF2B5EF4-FFF2-40B4-BE49-F238E27FC236}">
                <a16:creationId xmlns:a16="http://schemas.microsoft.com/office/drawing/2014/main" id="{CD19FCE0-0AB7-83E9-373D-0ACF25F9132F}"/>
              </a:ext>
            </a:extLst>
          </cdr:cNvPr>
          <cdr:cNvCxnSpPr/>
        </cdr:nvCxnSpPr>
        <cdr:spPr>
          <a:xfrm xmlns:a="http://schemas.openxmlformats.org/drawingml/2006/main">
            <a:off x="2321566" y="1506562"/>
            <a:ext cx="458462" cy="52417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0.15728</cdr:x>
      <cdr:y>0.28059</cdr:y>
    </cdr:from>
    <cdr:to>
      <cdr:x>0.85278</cdr:x>
      <cdr:y>0.59299</cdr:y>
    </cdr:to>
    <cdr:grpSp>
      <cdr:nvGrpSpPr>
        <cdr:cNvPr id="5" name="그룹 4">
          <a:extLst xmlns:a="http://schemas.openxmlformats.org/drawingml/2006/main">
            <a:ext uri="{FF2B5EF4-FFF2-40B4-BE49-F238E27FC236}">
              <a16:creationId xmlns:a16="http://schemas.microsoft.com/office/drawing/2014/main" id="{F2EE3F59-B2CC-4994-AA51-DC6539B6BE2B}"/>
            </a:ext>
          </a:extLst>
        </cdr:cNvPr>
        <cdr:cNvGrpSpPr/>
      </cdr:nvGrpSpPr>
      <cdr:grpSpPr>
        <a:xfrm xmlns:a="http://schemas.openxmlformats.org/drawingml/2006/main">
          <a:off x="489235" y="869027"/>
          <a:ext cx="2163421" cy="967546"/>
          <a:chOff x="489235" y="879376"/>
          <a:chExt cx="2132954" cy="926903"/>
        </a:xfrm>
      </cdr:grpSpPr>
      <cdr:cxnSp macro="">
        <cdr:nvCxnSpPr>
          <cdr:cNvPr id="3" name="직선 연결선 2">
            <a:extLst xmlns:a="http://schemas.openxmlformats.org/drawingml/2006/main">
              <a:ext uri="{FF2B5EF4-FFF2-40B4-BE49-F238E27FC236}">
                <a16:creationId xmlns:a16="http://schemas.microsoft.com/office/drawing/2014/main" id="{8A0547BA-3FEA-0490-5A10-6E6F3087EA38}"/>
              </a:ext>
            </a:extLst>
          </cdr:cNvPr>
          <cdr:cNvCxnSpPr/>
        </cdr:nvCxnSpPr>
        <cdr:spPr>
          <a:xfrm xmlns:a="http://schemas.openxmlformats.org/drawingml/2006/main">
            <a:off x="489235" y="879376"/>
            <a:ext cx="724132" cy="632111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7" name="직선 연결선 6">
            <a:extLst xmlns:a="http://schemas.openxmlformats.org/drawingml/2006/main">
              <a:ext uri="{FF2B5EF4-FFF2-40B4-BE49-F238E27FC236}">
                <a16:creationId xmlns:a16="http://schemas.microsoft.com/office/drawing/2014/main" id="{4986CAC9-D096-9002-8DC1-2B7FFFD6F04E}"/>
              </a:ext>
            </a:extLst>
          </cdr:cNvPr>
          <cdr:cNvCxnSpPr/>
        </cdr:nvCxnSpPr>
        <cdr:spPr>
          <a:xfrm xmlns:a="http://schemas.openxmlformats.org/drawingml/2006/main">
            <a:off x="1193087" y="1492601"/>
            <a:ext cx="697687" cy="166391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13" name="직선 연결선 12">
            <a:extLst xmlns:a="http://schemas.openxmlformats.org/drawingml/2006/main">
              <a:ext uri="{FF2B5EF4-FFF2-40B4-BE49-F238E27FC236}">
                <a16:creationId xmlns:a16="http://schemas.microsoft.com/office/drawing/2014/main" id="{EFD58A88-01E3-1023-12C1-33D191F27693}"/>
              </a:ext>
            </a:extLst>
          </cdr:cNvPr>
          <cdr:cNvCxnSpPr/>
        </cdr:nvCxnSpPr>
        <cdr:spPr>
          <a:xfrm xmlns:a="http://schemas.openxmlformats.org/drawingml/2006/main">
            <a:off x="1860723" y="1649259"/>
            <a:ext cx="761466" cy="157020"/>
          </a:xfrm>
          <a:prstGeom xmlns:a="http://schemas.openxmlformats.org/drawingml/2006/main" prst="line">
            <a:avLst/>
          </a:prstGeom>
          <a:ln xmlns:a="http://schemas.openxmlformats.org/drawingml/2006/main" w="38100">
            <a:solidFill>
              <a:srgbClr val="BC0000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0.16412</cdr:x>
      <cdr:y>0.5</cdr:y>
    </cdr:from>
    <cdr:to>
      <cdr:x>0.32824</cdr:x>
      <cdr:y>0.58557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D280B3E-C813-230E-9609-7E3E71951CAB}"/>
            </a:ext>
          </a:extLst>
        </cdr:cNvPr>
        <cdr:cNvSpPr txBox="1"/>
      </cdr:nvSpPr>
      <cdr:spPr>
        <a:xfrm xmlns:a="http://schemas.openxmlformats.org/drawingml/2006/main">
          <a:off x="1072053" y="2149475"/>
          <a:ext cx="1072057" cy="3678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800" dirty="0">
            <a:solidFill>
              <a:schemeClr val="bg1"/>
            </a:solidFill>
            <a:latin typeface="a타이틀고딕2" panose="02020600000000000000" pitchFamily="18" charset="-127"/>
            <a:ea typeface="a타이틀고딕2" panose="02020600000000000000" pitchFamily="18" charset="-127"/>
          </a:endParaRPr>
        </a:p>
      </cdr:txBody>
    </cdr:sp>
  </cdr:relSizeAnchor>
  <cdr:relSizeAnchor xmlns:cdr="http://schemas.openxmlformats.org/drawingml/2006/chartDrawing">
    <cdr:from>
      <cdr:x>0.49879</cdr:x>
      <cdr:y>0.45721</cdr:y>
    </cdr:from>
    <cdr:to>
      <cdr:x>0.64039</cdr:x>
      <cdr:y>0.54279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3101FF05-31AA-EB34-1FF8-89CE3FB223B9}"/>
            </a:ext>
          </a:extLst>
        </cdr:cNvPr>
        <cdr:cNvSpPr txBox="1"/>
      </cdr:nvSpPr>
      <cdr:spPr>
        <a:xfrm xmlns:a="http://schemas.openxmlformats.org/drawingml/2006/main">
          <a:off x="3258206" y="1965544"/>
          <a:ext cx="924911" cy="3678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altLang="en-US" sz="1400" dirty="0">
            <a:solidFill>
              <a:schemeClr val="bg1"/>
            </a:solidFill>
            <a:latin typeface="a타이틀고딕2" panose="02020600000000000000" pitchFamily="18" charset="-127"/>
            <a:ea typeface="a타이틀고딕2" panose="02020600000000000000" pitchFamily="18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A62CC-A79B-412D-9455-F18376AB0E5B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35FB6-AFAC-4539-A085-4DBCA51F9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3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C1ABE-FC72-815E-DE1C-5C8A062C8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2D605D-B2FC-168B-B331-8341E1A51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27973-17FC-86BD-0909-435F8707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12C77-8C08-447A-9944-CE1B40ED4458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94F01-74EE-3D6E-FE3A-235C8DA4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B3001-D663-7756-49E9-E7D89866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9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953-92C4-7F39-0318-88EE5D79D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825108-8231-BD39-1BFE-6F29F112E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5DCFE2-19E2-7508-D8FC-7EFC6D5C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CD52C-A9C3-4EFA-940A-EF8BF5D25761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D655A-01DD-2EF1-619A-E455F26F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29876-3150-21F2-89AB-E977AF84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53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38E031-FEE7-3D1C-D912-7AB9DE28C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DC6D9-DD68-9FBC-6C76-2F621C812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E4772-C7B7-02BB-7DEB-958F3915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C74BA-1A81-43F2-A1A1-C84AE9E5A69E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F8190-340C-522C-9084-9E106865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2F56A-0B4A-6CC4-56B5-1ADBA934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7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2A459-0289-416E-7466-3CB2832C0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198E1-0280-D59A-59AA-D39C14AB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A2F0D-332E-069C-C895-5279396D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97288-F9D0-4662-9A56-83584A122EAA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531CD2-4A53-035A-9A26-AE87C23E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B4154-F794-445C-7FFC-D9CD5483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49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15AA0-7110-C127-D4D4-61415047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C14BA-B71A-9F6E-CE5F-B0C1F36D7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79EAD-6CD5-4E09-A2B4-E3A8E5E9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CDC87-DF7A-4686-87B2-875BFF0E44F6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1DF88F-4CD2-1625-425B-52DE4B26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A76CC-014E-5E9D-1D54-85B092FF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7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56ADF-871E-ECA5-A06F-700050BE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2C10F-A694-F6AF-3E9C-D11630BC8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097FE0-3D2C-319F-BD90-D63F377CC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9733A1-8D98-4100-BFDB-E9F75BEE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646D-748E-4380-8A3D-8D76157C9233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4E1D25-DB96-83C2-FA0C-F556B8F2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01A13-805B-8A60-8B80-C528AA05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3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0A062-63BC-B71A-F522-3B6B6C43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AB01C-68FD-F79D-F1CA-D81DBD5A9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C5549D-485B-023B-0935-40A68CEE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3AD40F-6436-E9CF-2E9B-F543CFF6F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B7FC97-66A3-790E-87FA-F1688BAA2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9928E4-3E65-5F23-4016-CAFB9A369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D68D-76BF-4BFF-82C6-0A82E92589B9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5A89FA-93AB-C67A-7003-1A7B475B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755E8A-0B4D-EF29-2EE1-E0D7B332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2A85C-8F66-7876-E70B-0B183229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4791BD-8A84-C997-C65D-8D3AD870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35A78-6EEE-4A6C-BFD0-85401D3FCD7A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F0DCCC-209A-12DA-EB0E-77224BE6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A28DBC-8837-4615-CFA6-8B8E9501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85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A06993-B7FC-1BF2-991B-C21068D8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DDBC9-EC96-4335-88C6-E542C22A125D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A4C71-3209-80B0-AC07-C96A27BB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A3629-9FF5-BB87-B802-AA7A950C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5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7AB46-E007-E648-1D2D-DC03BD2C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26D7D-75F5-2843-68DB-9BFA78CB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0AF980-EC61-7C3A-B229-C18B3C45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02DC6-58E3-8661-B729-A4184233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6F43-E818-46FF-BCFC-FBB00D31F351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F471B9-9106-1824-C3E2-B8399B61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E91773-E5A9-0326-C135-53D38D10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25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D7B9E-F2A0-3E65-33AD-0C931946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36CE13-A5B5-76E4-179C-FE8E132DB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21890F-14AD-20B8-C760-80E16882F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D12FA-9EE0-8268-88FC-A6BA836C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763B-6D0F-4D79-A640-7ADD0E2E62EB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BFB23-DDFC-D6D7-A202-E85CFA31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74132-04AE-88D5-5EA5-BDB047BA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2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D8BC47-CA30-5254-4383-3C16AE7D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0FC484-8615-1DBD-A58A-2A94678B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FFCB4-1B60-69C2-D7B7-5AD503C63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70486-4702-4334-9F1C-D85BD50B4770}" type="datetime1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C0D3E-4986-3A26-38F4-91ADE58CC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D7FF4-2626-CC6F-E96F-9BB5BA4CB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B760C-3A95-4F3E-91C6-5CBD38F9B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6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0.sv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FBCFA-024E-4483-8D54-6064FAE67F33}"/>
              </a:ext>
            </a:extLst>
          </p:cNvPr>
          <p:cNvSpPr/>
          <p:nvPr/>
        </p:nvSpPr>
        <p:spPr>
          <a:xfrm>
            <a:off x="0" y="1923393"/>
            <a:ext cx="12192000" cy="2259725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9D053-9A64-7E74-8E3E-5954474E0F3B}"/>
              </a:ext>
            </a:extLst>
          </p:cNvPr>
          <p:cNvSpPr txBox="1"/>
          <p:nvPr/>
        </p:nvSpPr>
        <p:spPr>
          <a:xfrm>
            <a:off x="4019411" y="5784671"/>
            <a:ext cx="414568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800" b="1" dirty="0">
                <a:solidFill>
                  <a:srgbClr val="262B4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A2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김정원 김주연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이무동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이우철</a:t>
            </a:r>
            <a:r>
              <a:rPr lang="ko-KR" altLang="en-US" sz="1600" b="1" dirty="0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rgbClr val="4C456B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인바다</a:t>
            </a:r>
            <a:endParaRPr lang="en-US" altLang="ko-KR" sz="3600" b="1" dirty="0">
              <a:solidFill>
                <a:srgbClr val="4C456B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43292-0B6D-DF71-382B-03C28E1B8775}"/>
              </a:ext>
            </a:extLst>
          </p:cNvPr>
          <p:cNvSpPr txBox="1"/>
          <p:nvPr/>
        </p:nvSpPr>
        <p:spPr>
          <a:xfrm>
            <a:off x="5115243" y="5980527"/>
            <a:ext cx="3900546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POSCO AI, BIGDATA ACADEMY 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EAF5B-6170-65EA-EE20-D7EFC8A26145}"/>
              </a:ext>
            </a:extLst>
          </p:cNvPr>
          <p:cNvSpPr txBox="1"/>
          <p:nvPr/>
        </p:nvSpPr>
        <p:spPr>
          <a:xfrm>
            <a:off x="210312" y="2179274"/>
            <a:ext cx="1869151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50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유아용품쇼핑몰</a:t>
            </a:r>
            <a:endParaRPr lang="en-US" altLang="ko-KR" b="1" dirty="0">
              <a:solidFill>
                <a:schemeClr val="tx1">
                  <a:lumMod val="50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C2381-3B21-AD00-162A-28103B1EBB26}"/>
              </a:ext>
            </a:extLst>
          </p:cNvPr>
          <p:cNvSpPr txBox="1"/>
          <p:nvPr/>
        </p:nvSpPr>
        <p:spPr>
          <a:xfrm>
            <a:off x="210312" y="2454476"/>
            <a:ext cx="12120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적기배송 </a:t>
            </a:r>
            <a:r>
              <a:rPr lang="ko-KR" altLang="en-US" sz="4800" b="1" dirty="0">
                <a:solidFill>
                  <a:srgbClr val="747F86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및</a:t>
            </a:r>
            <a:r>
              <a:rPr lang="ko-KR" altLang="en-US" sz="48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en-US" altLang="ko-KR" sz="48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ko-KR" altLang="en-US" sz="48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고객 맞춤 상품 추천</a:t>
            </a:r>
            <a:r>
              <a:rPr lang="ko-KR" altLang="en-US" sz="4800" b="1" dirty="0">
                <a:solidFill>
                  <a:srgbClr val="747F86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을 통한 </a:t>
            </a:r>
            <a:r>
              <a:rPr lang="ko-KR" altLang="en-US" sz="4800" b="1" dirty="0">
                <a:solidFill>
                  <a:srgbClr val="EEB5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매출 증대</a:t>
            </a:r>
            <a:endParaRPr lang="en-US" altLang="ko-KR" sz="4800" b="1" dirty="0">
              <a:solidFill>
                <a:srgbClr val="EEB5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EADC11-840D-989D-4384-D41E7D58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DAAD5BC4-3DFC-3630-4184-92DF8D9FBEA1}"/>
              </a:ext>
            </a:extLst>
          </p:cNvPr>
          <p:cNvSpPr txBox="1"/>
          <p:nvPr/>
        </p:nvSpPr>
        <p:spPr>
          <a:xfrm>
            <a:off x="1192512" y="919503"/>
            <a:ext cx="18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 총 재구매율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FE6B2F-1C2B-9100-D05F-ED62F5741631}"/>
              </a:ext>
            </a:extLst>
          </p:cNvPr>
          <p:cNvSpPr txBox="1"/>
          <p:nvPr/>
        </p:nvSpPr>
        <p:spPr>
          <a:xfrm>
            <a:off x="5337498" y="930579"/>
            <a:ext cx="188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 총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이탈률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8FBCC-1BB5-C459-C604-27A468636780}"/>
              </a:ext>
            </a:extLst>
          </p:cNvPr>
          <p:cNvSpPr txBox="1"/>
          <p:nvPr/>
        </p:nvSpPr>
        <p:spPr>
          <a:xfrm>
            <a:off x="9196923" y="919503"/>
            <a:ext cx="194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배송 불만족율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7C151C-D54E-4B3A-B658-5D50EA89E7DD}"/>
              </a:ext>
            </a:extLst>
          </p:cNvPr>
          <p:cNvSpPr txBox="1"/>
          <p:nvPr/>
        </p:nvSpPr>
        <p:spPr>
          <a:xfrm>
            <a:off x="1687395" y="216342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B5A14E05-E0F5-4375-B963-5ACF1F742DDC}"/>
              </a:ext>
            </a:extLst>
          </p:cNvPr>
          <p:cNvGraphicFramePr>
            <a:graphicFrameLocks/>
          </p:cNvGraphicFramePr>
          <p:nvPr/>
        </p:nvGraphicFramePr>
        <p:xfrm>
          <a:off x="517396" y="1253860"/>
          <a:ext cx="3226226" cy="1909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9140304C-865A-440C-B0DC-4C6A87997D8C}"/>
              </a:ext>
            </a:extLst>
          </p:cNvPr>
          <p:cNvGraphicFramePr>
            <a:graphicFrameLocks/>
          </p:cNvGraphicFramePr>
          <p:nvPr/>
        </p:nvGraphicFramePr>
        <p:xfrm>
          <a:off x="4330018" y="1282359"/>
          <a:ext cx="3253449" cy="1933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6068B59D-A81E-4E33-8C7F-472864673022}"/>
              </a:ext>
            </a:extLst>
          </p:cNvPr>
          <p:cNvGraphicFramePr>
            <a:graphicFrameLocks/>
          </p:cNvGraphicFramePr>
          <p:nvPr/>
        </p:nvGraphicFramePr>
        <p:xfrm>
          <a:off x="8245068" y="1290670"/>
          <a:ext cx="3248912" cy="1873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A3AF8CFC-1A9B-4A10-B441-73741CD990B2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9995F-3E92-C937-CEC1-700DFBCD44E6}"/>
              </a:ext>
            </a:extLst>
          </p:cNvPr>
          <p:cNvSpPr txBox="1"/>
          <p:nvPr/>
        </p:nvSpPr>
        <p:spPr>
          <a:xfrm>
            <a:off x="3846666" y="364686"/>
            <a:ext cx="3292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탐색을 통한 분석 방향성 지정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C2B949-A8F3-9783-ADC5-C519D4F274BF}"/>
              </a:ext>
            </a:extLst>
          </p:cNvPr>
          <p:cNvGrpSpPr/>
          <p:nvPr/>
        </p:nvGrpSpPr>
        <p:grpSpPr>
          <a:xfrm>
            <a:off x="612875" y="3205560"/>
            <a:ext cx="3226225" cy="710409"/>
            <a:chOff x="833376" y="3326559"/>
            <a:chExt cx="3135424" cy="7473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EFE4FEF-D262-32DA-04BE-4589AC98688F}"/>
                </a:ext>
              </a:extLst>
            </p:cNvPr>
            <p:cNvSpPr/>
            <p:nvPr/>
          </p:nvSpPr>
          <p:spPr>
            <a:xfrm>
              <a:off x="833377" y="3326559"/>
              <a:ext cx="3135423" cy="747320"/>
            </a:xfrm>
            <a:prstGeom prst="rect">
              <a:avLst/>
            </a:prstGeom>
            <a:solidFill>
              <a:schemeClr val="bg2">
                <a:lumMod val="5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8ACAAB-B26F-4E32-F289-B4EC70AF5B06}"/>
                </a:ext>
              </a:extLst>
            </p:cNvPr>
            <p:cNvSpPr txBox="1"/>
            <p:nvPr/>
          </p:nvSpPr>
          <p:spPr>
            <a:xfrm>
              <a:off x="833376" y="3377053"/>
              <a:ext cx="3135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낮은 재구매율 원인 파악 및 개선 필요</a:t>
              </a:r>
              <a:endParaRPr 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CA123C7-A028-E6B9-7720-9818AA97B502}"/>
              </a:ext>
            </a:extLst>
          </p:cNvPr>
          <p:cNvGrpSpPr/>
          <p:nvPr/>
        </p:nvGrpSpPr>
        <p:grpSpPr>
          <a:xfrm>
            <a:off x="4454136" y="3205560"/>
            <a:ext cx="3226225" cy="710409"/>
            <a:chOff x="833376" y="3326559"/>
            <a:chExt cx="3135424" cy="7473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AC84FCB-86F4-6E46-AF8B-3DFBC8D1382B}"/>
                </a:ext>
              </a:extLst>
            </p:cNvPr>
            <p:cNvSpPr/>
            <p:nvPr/>
          </p:nvSpPr>
          <p:spPr>
            <a:xfrm>
              <a:off x="833377" y="3326559"/>
              <a:ext cx="3135423" cy="747320"/>
            </a:xfrm>
            <a:prstGeom prst="rect">
              <a:avLst/>
            </a:prstGeom>
            <a:solidFill>
              <a:schemeClr val="bg2">
                <a:lumMod val="5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E566F3-77DC-21C8-CBF0-BD3329B601F2}"/>
                </a:ext>
              </a:extLst>
            </p:cNvPr>
            <p:cNvSpPr txBox="1"/>
            <p:nvPr/>
          </p:nvSpPr>
          <p:spPr>
            <a:xfrm>
              <a:off x="833376" y="3377053"/>
              <a:ext cx="3135424" cy="679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높은 </a:t>
              </a:r>
              <a:r>
                <a:rPr lang="ko-KR" altLang="en-US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이탈률</a:t>
              </a:r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원인 파악 및 개선 필요</a:t>
              </a:r>
              <a:endParaRPr 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FA661D-22EE-675D-9571-57CE9632B1CA}"/>
              </a:ext>
            </a:extLst>
          </p:cNvPr>
          <p:cNvGrpSpPr/>
          <p:nvPr/>
        </p:nvGrpSpPr>
        <p:grpSpPr>
          <a:xfrm>
            <a:off x="8364413" y="3221126"/>
            <a:ext cx="3226225" cy="710409"/>
            <a:chOff x="833376" y="3326559"/>
            <a:chExt cx="3135424" cy="7473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C9E566-58C1-C0D9-E113-4306EDED1E9E}"/>
                </a:ext>
              </a:extLst>
            </p:cNvPr>
            <p:cNvSpPr/>
            <p:nvPr/>
          </p:nvSpPr>
          <p:spPr>
            <a:xfrm>
              <a:off x="833377" y="3326559"/>
              <a:ext cx="3135423" cy="747320"/>
            </a:xfrm>
            <a:prstGeom prst="rect">
              <a:avLst/>
            </a:prstGeom>
            <a:solidFill>
              <a:schemeClr val="bg2">
                <a:lumMod val="5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743120-4E79-C217-FE6C-AA849D46D9E1}"/>
                </a:ext>
              </a:extLst>
            </p:cNvPr>
            <p:cNvSpPr txBox="1"/>
            <p:nvPr/>
          </p:nvSpPr>
          <p:spPr>
            <a:xfrm>
              <a:off x="833376" y="3377053"/>
              <a:ext cx="3135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증가된 배송 불만족율 감소를 목적으로 분석 진행 필요</a:t>
              </a:r>
              <a:endParaRPr 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77138A7-4444-CEB0-D4A2-0738F678FE50}"/>
              </a:ext>
            </a:extLst>
          </p:cNvPr>
          <p:cNvGrpSpPr/>
          <p:nvPr/>
        </p:nvGrpSpPr>
        <p:grpSpPr>
          <a:xfrm>
            <a:off x="1358031" y="4111928"/>
            <a:ext cx="4588320" cy="2775748"/>
            <a:chOff x="353562" y="4082252"/>
            <a:chExt cx="4588320" cy="277574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D288229-1C73-60E9-FF38-A7A6A495A4C0}"/>
                </a:ext>
              </a:extLst>
            </p:cNvPr>
            <p:cNvGrpSpPr/>
            <p:nvPr/>
          </p:nvGrpSpPr>
          <p:grpSpPr>
            <a:xfrm>
              <a:off x="353562" y="4082252"/>
              <a:ext cx="4588320" cy="2775748"/>
              <a:chOff x="3522789" y="4082252"/>
              <a:chExt cx="4588320" cy="2775748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E38F8AB6-C6FE-FD0F-CE6D-D8440B24DE66}"/>
                  </a:ext>
                </a:extLst>
              </p:cNvPr>
              <p:cNvGrpSpPr/>
              <p:nvPr/>
            </p:nvGrpSpPr>
            <p:grpSpPr>
              <a:xfrm>
                <a:off x="3522789" y="4082252"/>
                <a:ext cx="4588320" cy="2569018"/>
                <a:chOff x="3522789" y="4082252"/>
                <a:chExt cx="4588320" cy="2569018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C58E0935-0F59-C24F-29CD-0FA79FA85A3F}"/>
                    </a:ext>
                  </a:extLst>
                </p:cNvPr>
                <p:cNvGrpSpPr/>
                <p:nvPr/>
              </p:nvGrpSpPr>
              <p:grpSpPr>
                <a:xfrm>
                  <a:off x="3522789" y="4082252"/>
                  <a:ext cx="4588320" cy="2569018"/>
                  <a:chOff x="3572879" y="4425426"/>
                  <a:chExt cx="4588320" cy="2569018"/>
                </a:xfrm>
              </p:grpSpPr>
              <p:pic>
                <p:nvPicPr>
                  <p:cNvPr id="18" name="그림 17" descr="테이블이(가) 표시된 사진&#10;&#10;자동 생성된 설명">
                    <a:extLst>
                      <a:ext uri="{FF2B5EF4-FFF2-40B4-BE49-F238E27FC236}">
                        <a16:creationId xmlns:a16="http://schemas.microsoft.com/office/drawing/2014/main" id="{3C5C3E00-BCE7-FE05-E3D4-0D9E55318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4273" b="35747"/>
                  <a:stretch/>
                </p:blipFill>
                <p:spPr>
                  <a:xfrm>
                    <a:off x="3572879" y="4831080"/>
                    <a:ext cx="4130398" cy="2163364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91FDDB0-5238-5437-6316-00545A18065B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801" y="4425426"/>
                    <a:ext cx="41303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rPr>
                      <a:t>물품별 구매 건수 및 결제 금액 산포도</a:t>
                    </a:r>
                  </a:p>
                </p:txBody>
              </p:sp>
              <p:pic>
                <p:nvPicPr>
                  <p:cNvPr id="22" name="그림 21" descr="테이블이(가) 표시된 사진&#10;&#10;자동 생성된 설명">
                    <a:extLst>
                      <a:ext uri="{FF2B5EF4-FFF2-40B4-BE49-F238E27FC236}">
                        <a16:creationId xmlns:a16="http://schemas.microsoft.com/office/drawing/2014/main" id="{A0507643-AAF4-532B-91E4-FDFCE84AEC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790" t="5826" b="85631"/>
                  <a:stretch/>
                </p:blipFill>
                <p:spPr>
                  <a:xfrm>
                    <a:off x="6593670" y="6388989"/>
                    <a:ext cx="958676" cy="3697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4" name="그림 43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52CFC356-3BB6-6D23-6633-EA871B5CA8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52" t="10752" r="81141" b="86245"/>
                <a:stretch/>
              </p:blipFill>
              <p:spPr>
                <a:xfrm>
                  <a:off x="4047744" y="4434564"/>
                  <a:ext cx="235704" cy="129961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A18706-4245-5F36-7E4C-80358502C196}"/>
                  </a:ext>
                </a:extLst>
              </p:cNvPr>
              <p:cNvSpPr txBox="1"/>
              <p:nvPr/>
            </p:nvSpPr>
            <p:spPr>
              <a:xfrm>
                <a:off x="5432665" y="6611779"/>
                <a:ext cx="8614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구매건수</a:t>
                </a:r>
                <a:endParaRPr lang="en-US" sz="1000" dirty="0">
                  <a:latin typeface="a타이틀고딕1" panose="02020600000000000000" pitchFamily="18" charset="-127"/>
                  <a:ea typeface="a타이틀고딕1" panose="02020600000000000000" pitchFamily="18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D4B89C-5D4C-BC3E-D2CB-EFE04B362E53}"/>
                </a:ext>
              </a:extLst>
            </p:cNvPr>
            <p:cNvSpPr txBox="1"/>
            <p:nvPr/>
          </p:nvSpPr>
          <p:spPr>
            <a:xfrm>
              <a:off x="3418829" y="4446404"/>
              <a:ext cx="955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E37A89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기저귀</a:t>
              </a:r>
              <a:endParaRPr lang="en-US" dirty="0">
                <a:solidFill>
                  <a:srgbClr val="E37A89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9AC21B-51B9-3AD8-189B-91E4595F6195}"/>
              </a:ext>
            </a:extLst>
          </p:cNvPr>
          <p:cNvCxnSpPr>
            <a:cxnSpLocks/>
          </p:cNvCxnSpPr>
          <p:nvPr/>
        </p:nvCxnSpPr>
        <p:spPr>
          <a:xfrm>
            <a:off x="353562" y="4000500"/>
            <a:ext cx="114920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32C1C4-15CB-BE4C-9FDA-C36C2D68053E}"/>
              </a:ext>
            </a:extLst>
          </p:cNvPr>
          <p:cNvSpPr txBox="1"/>
          <p:nvPr/>
        </p:nvSpPr>
        <p:spPr>
          <a:xfrm>
            <a:off x="7278864" y="4774112"/>
            <a:ext cx="3212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기저귀의 매출액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은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34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억으로 총 </a:t>
            </a:r>
            <a:r>
              <a:rPr lang="ko-KR" altLang="en-US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매출액의 </a:t>
            </a:r>
            <a:r>
              <a:rPr lang="en-US" altLang="ko-KR" dirty="0"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79.5%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차지하므로 기저귀를 중심으로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위에서 언급한 분석을 진행</a:t>
            </a:r>
            <a:endParaRPr 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57" name="그래픽 56" descr="닫힌 따옴표 단색으로 채워진">
            <a:extLst>
              <a:ext uri="{FF2B5EF4-FFF2-40B4-BE49-F238E27FC236}">
                <a16:creationId xmlns:a16="http://schemas.microsoft.com/office/drawing/2014/main" id="{212C356A-E0DE-7CDA-4732-B430A74B819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8203" y="4668643"/>
            <a:ext cx="385240" cy="385240"/>
          </a:xfrm>
          <a:prstGeom prst="rect">
            <a:avLst/>
          </a:prstGeom>
        </p:spPr>
      </p:pic>
      <p:pic>
        <p:nvPicPr>
          <p:cNvPr id="58" name="그래픽 57" descr="닫힌 따옴표 단색으로 채워진">
            <a:extLst>
              <a:ext uri="{FF2B5EF4-FFF2-40B4-BE49-F238E27FC236}">
                <a16:creationId xmlns:a16="http://schemas.microsoft.com/office/drawing/2014/main" id="{2FD09E23-9270-A66C-55F2-65D3F5A035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976763" y="4647638"/>
            <a:ext cx="385240" cy="385240"/>
          </a:xfrm>
          <a:prstGeom prst="rect">
            <a:avLst/>
          </a:prstGeom>
        </p:spPr>
      </p:pic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B5FDD8AB-6892-8374-FAFF-44C6E93A2273}"/>
              </a:ext>
            </a:extLst>
          </p:cNvPr>
          <p:cNvSpPr/>
          <p:nvPr/>
        </p:nvSpPr>
        <p:spPr>
          <a:xfrm>
            <a:off x="6038987" y="5009397"/>
            <a:ext cx="524483" cy="729757"/>
          </a:xfrm>
          <a:prstGeom prst="chevron">
            <a:avLst>
              <a:gd name="adj" fmla="val 75481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52418-7DAC-2437-C48C-DF6C28D5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3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1F5FEB-D634-9AC6-1C66-6391CB0D4CA8}"/>
              </a:ext>
            </a:extLst>
          </p:cNvPr>
          <p:cNvSpPr/>
          <p:nvPr/>
        </p:nvSpPr>
        <p:spPr>
          <a:xfrm>
            <a:off x="370408" y="6249687"/>
            <a:ext cx="11450699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D5DC66-FD4B-1A7F-6635-C9E3B9BE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93" y="3760967"/>
            <a:ext cx="3723230" cy="23929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8205" y="6388196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20DE1-550B-4D9E-3D57-05D565D84A9D}"/>
              </a:ext>
            </a:extLst>
          </p:cNvPr>
          <p:cNvSpPr/>
          <p:nvPr/>
        </p:nvSpPr>
        <p:spPr>
          <a:xfrm>
            <a:off x="370409" y="739562"/>
            <a:ext cx="5051310" cy="541812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BE5EE1-1D19-C593-39BB-AD5E120687A4}"/>
              </a:ext>
            </a:extLst>
          </p:cNvPr>
          <p:cNvSpPr txBox="1"/>
          <p:nvPr/>
        </p:nvSpPr>
        <p:spPr>
          <a:xfrm>
            <a:off x="1629262" y="257666"/>
            <a:ext cx="352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RFM</a:t>
            </a:r>
            <a:r>
              <a:rPr lang="ko-KR" altLang="en-US" sz="2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분석을 통한 고객 등급 분류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F833F4D1-BCA9-2C44-E258-7E45A6A62D0B}"/>
              </a:ext>
            </a:extLst>
          </p:cNvPr>
          <p:cNvGraphicFramePr/>
          <p:nvPr/>
        </p:nvGraphicFramePr>
        <p:xfrm>
          <a:off x="5539455" y="1142325"/>
          <a:ext cx="2274166" cy="2299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44F7FFA2-6F59-C6DB-4AE9-D12E0DE3E61C}"/>
              </a:ext>
            </a:extLst>
          </p:cNvPr>
          <p:cNvGraphicFramePr/>
          <p:nvPr/>
        </p:nvGraphicFramePr>
        <p:xfrm>
          <a:off x="7218005" y="1124203"/>
          <a:ext cx="2336314" cy="2316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8AB3671-4AF0-5B24-F721-D82FF57E4E07}"/>
              </a:ext>
            </a:extLst>
          </p:cNvPr>
          <p:cNvGraphicFramePr>
            <a:graphicFrameLocks noGrp="1"/>
          </p:cNvGraphicFramePr>
          <p:nvPr/>
        </p:nvGraphicFramePr>
        <p:xfrm>
          <a:off x="591910" y="1145913"/>
          <a:ext cx="4485520" cy="1731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380">
                  <a:extLst>
                    <a:ext uri="{9D8B030D-6E8A-4147-A177-3AD203B41FA5}">
                      <a16:colId xmlns:a16="http://schemas.microsoft.com/office/drawing/2014/main" val="3702013777"/>
                    </a:ext>
                  </a:extLst>
                </a:gridCol>
                <a:gridCol w="1121380">
                  <a:extLst>
                    <a:ext uri="{9D8B030D-6E8A-4147-A177-3AD203B41FA5}">
                      <a16:colId xmlns:a16="http://schemas.microsoft.com/office/drawing/2014/main" val="912334419"/>
                    </a:ext>
                  </a:extLst>
                </a:gridCol>
                <a:gridCol w="1121380">
                  <a:extLst>
                    <a:ext uri="{9D8B030D-6E8A-4147-A177-3AD203B41FA5}">
                      <a16:colId xmlns:a16="http://schemas.microsoft.com/office/drawing/2014/main" val="3582303678"/>
                    </a:ext>
                  </a:extLst>
                </a:gridCol>
                <a:gridCol w="1121380">
                  <a:extLst>
                    <a:ext uri="{9D8B030D-6E8A-4147-A177-3AD203B41FA5}">
                      <a16:colId xmlns:a16="http://schemas.microsoft.com/office/drawing/2014/main" val="2812344397"/>
                    </a:ext>
                  </a:extLst>
                </a:gridCol>
              </a:tblGrid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grade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고객수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명</a:t>
                      </a:r>
                      <a:r>
                        <a:rPr lang="en-US" altLang="ko-KR" sz="12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고객수퍼센트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u="none" strike="noStrike" dirty="0" err="1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구입액퍼센트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38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71428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C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VIP</a:t>
                      </a:r>
                      <a:endParaRPr lang="ko-KR" alt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15850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0.195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C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0.630</a:t>
                      </a:r>
                      <a:endParaRPr lang="en-US" sz="1200" b="0" i="0" u="none" strike="noStrike" dirty="0">
                        <a:solidFill>
                          <a:srgbClr val="C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1646741236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GOLD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15033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2468056045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SILVER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17645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2531722012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FAMILY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15268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3992325311"/>
                  </a:ext>
                </a:extLst>
              </a:tr>
              <a:tr h="28864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FRIEND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17564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7349" marR="7349" marT="7349" marB="0" anchor="ctr"/>
                </a:tc>
                <a:extLst>
                  <a:ext uri="{0D108BD9-81ED-4DB2-BD59-A6C34878D82A}">
                    <a16:rowId xmlns:a16="http://schemas.microsoft.com/office/drawing/2014/main" val="230666422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531625-1659-4D31-BC67-4ECBE7E15F39}"/>
              </a:ext>
            </a:extLst>
          </p:cNvPr>
          <p:cNvSpPr/>
          <p:nvPr/>
        </p:nvSpPr>
        <p:spPr>
          <a:xfrm>
            <a:off x="5760693" y="748756"/>
            <a:ext cx="6060414" cy="53940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3EE0D-C96E-F2F5-CE6A-A1D76E40566C}"/>
              </a:ext>
            </a:extLst>
          </p:cNvPr>
          <p:cNvSpPr txBox="1"/>
          <p:nvPr/>
        </p:nvSpPr>
        <p:spPr>
          <a:xfrm>
            <a:off x="461762" y="3458973"/>
            <a:ext cx="3006849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 VIP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물품 구매 비율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TOP10 &gt;</a:t>
            </a:r>
            <a:endParaRPr lang="ko-KR" altLang="en-US" sz="16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36AEE3-6B9C-F8EE-09EF-3F0DA3085CB9}"/>
              </a:ext>
            </a:extLst>
          </p:cNvPr>
          <p:cNvSpPr txBox="1"/>
          <p:nvPr/>
        </p:nvSpPr>
        <p:spPr>
          <a:xfrm>
            <a:off x="-351182" y="788984"/>
            <a:ext cx="3868993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 등급 분류 결과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&gt;</a:t>
            </a:r>
            <a:endParaRPr lang="ko-KR" altLang="en-US" sz="16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8BBE72-0997-996A-1983-79EABE5EDFA5}"/>
              </a:ext>
            </a:extLst>
          </p:cNvPr>
          <p:cNvSpPr txBox="1"/>
          <p:nvPr/>
        </p:nvSpPr>
        <p:spPr>
          <a:xfrm>
            <a:off x="591910" y="2901728"/>
            <a:ext cx="4500031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RFM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분석을 통해 </a:t>
            </a:r>
            <a:r>
              <a:rPr lang="en-US" altLang="ko-KR" sz="12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VIP</a:t>
            </a:r>
            <a:r>
              <a:rPr lang="ko-KR" altLang="en-US" sz="12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분류된 </a:t>
            </a:r>
            <a:r>
              <a:rPr lang="en-US" altLang="ko-KR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20%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 고객이 </a:t>
            </a:r>
            <a:r>
              <a:rPr lang="ko-KR" altLang="en-US" sz="12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전체 매출 </a:t>
            </a:r>
            <a:r>
              <a:rPr lang="en-US" altLang="ko-KR" sz="12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63%</a:t>
            </a:r>
            <a:r>
              <a:rPr lang="ko-KR" altLang="en-US" sz="12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차지하고 있음을 알 수 있음</a:t>
            </a:r>
            <a:endParaRPr lang="ko-KR" altLang="en-US" sz="12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27D686-0CC2-1570-BE69-F4BFA4001DE8}"/>
              </a:ext>
            </a:extLst>
          </p:cNvPr>
          <p:cNvSpPr txBox="1"/>
          <p:nvPr/>
        </p:nvSpPr>
        <p:spPr>
          <a:xfrm>
            <a:off x="529847" y="5631047"/>
            <a:ext cx="4891872" cy="32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4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기저귀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</a:t>
            </a:r>
            <a:r>
              <a:rPr lang="ko-KR" altLang="en-US" sz="14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58.04%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기저귀가 가장 큰 비율을 차지하고 있음</a:t>
            </a:r>
            <a:endParaRPr lang="ko-KR" altLang="en-US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575A79-83AE-3CE2-1EFD-8594654399B6}"/>
              </a:ext>
            </a:extLst>
          </p:cNvPr>
          <p:cNvSpPr txBox="1"/>
          <p:nvPr/>
        </p:nvSpPr>
        <p:spPr>
          <a:xfrm>
            <a:off x="5959168" y="816871"/>
            <a:ext cx="4500031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기저귀 유기농 제품 비율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16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8FE6BE1-5C10-507D-CE7A-75E695131CA3}"/>
              </a:ext>
            </a:extLst>
          </p:cNvPr>
          <p:cNvGrpSpPr/>
          <p:nvPr/>
        </p:nvGrpSpPr>
        <p:grpSpPr>
          <a:xfrm>
            <a:off x="6432448" y="3064369"/>
            <a:ext cx="1349876" cy="363176"/>
            <a:chOff x="8940800" y="423340"/>
            <a:chExt cx="1349876" cy="36317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3C68F7-597B-FE98-DDED-86A5B36DC27E}"/>
                </a:ext>
              </a:extLst>
            </p:cNvPr>
            <p:cNvSpPr/>
            <p:nvPr/>
          </p:nvSpPr>
          <p:spPr>
            <a:xfrm>
              <a:off x="8940800" y="576420"/>
              <a:ext cx="138498" cy="138498"/>
            </a:xfrm>
            <a:prstGeom prst="rect">
              <a:avLst/>
            </a:prstGeom>
            <a:solidFill>
              <a:srgbClr val="747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CD9B5C8-9CD8-5129-B4F1-AAEB9A7A467C}"/>
                </a:ext>
              </a:extLst>
            </p:cNvPr>
            <p:cNvSpPr txBox="1"/>
            <p:nvPr/>
          </p:nvSpPr>
          <p:spPr>
            <a:xfrm>
              <a:off x="9079298" y="423340"/>
              <a:ext cx="1211378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일반제품</a:t>
              </a:r>
              <a:endParaRPr lang="ko-KR" altLang="en-US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FA2578D-E63B-E806-F2F9-1391539D458C}"/>
              </a:ext>
            </a:extLst>
          </p:cNvPr>
          <p:cNvGrpSpPr/>
          <p:nvPr/>
        </p:nvGrpSpPr>
        <p:grpSpPr>
          <a:xfrm>
            <a:off x="7529092" y="3055617"/>
            <a:ext cx="1349876" cy="363176"/>
            <a:chOff x="8940800" y="423340"/>
            <a:chExt cx="1349876" cy="36317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E9285DC-B06A-0429-D50C-230919DA47CD}"/>
                </a:ext>
              </a:extLst>
            </p:cNvPr>
            <p:cNvSpPr/>
            <p:nvPr/>
          </p:nvSpPr>
          <p:spPr>
            <a:xfrm>
              <a:off x="8940800" y="576420"/>
              <a:ext cx="138498" cy="138498"/>
            </a:xfrm>
            <a:prstGeom prst="rect">
              <a:avLst/>
            </a:prstGeom>
            <a:solidFill>
              <a:srgbClr val="386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6DCBE1-24CF-2E19-4D14-30EE186D797E}"/>
                </a:ext>
              </a:extLst>
            </p:cNvPr>
            <p:cNvSpPr txBox="1"/>
            <p:nvPr/>
          </p:nvSpPr>
          <p:spPr>
            <a:xfrm>
              <a:off x="9079298" y="423340"/>
              <a:ext cx="1211378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유기농제품</a:t>
              </a:r>
              <a:endParaRPr lang="ko-KR" altLang="en-US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24C22F8-8964-558F-D3BA-6EBAA03DE140}"/>
              </a:ext>
            </a:extLst>
          </p:cNvPr>
          <p:cNvSpPr txBox="1"/>
          <p:nvPr/>
        </p:nvSpPr>
        <p:spPr>
          <a:xfrm>
            <a:off x="5962303" y="3515535"/>
            <a:ext cx="4500031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요일별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VIP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유기농 기저귀 구매건수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16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09A037-8E3D-37E2-1EF8-3E69C93D4BCE}"/>
              </a:ext>
            </a:extLst>
          </p:cNvPr>
          <p:cNvSpPr txBox="1"/>
          <p:nvPr/>
        </p:nvSpPr>
        <p:spPr>
          <a:xfrm>
            <a:off x="9864787" y="2094178"/>
            <a:ext cx="1666618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VIP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유기농 기저귀 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 비율 높음</a:t>
            </a:r>
            <a:endParaRPr lang="ko-KR" altLang="en-US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57D95B-A856-5736-C788-8D2137AC3D3E}"/>
              </a:ext>
            </a:extLst>
          </p:cNvPr>
          <p:cNvSpPr txBox="1"/>
          <p:nvPr/>
        </p:nvSpPr>
        <p:spPr>
          <a:xfrm>
            <a:off x="9736050" y="4575717"/>
            <a:ext cx="1955799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VIP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유기농 기저귀 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화</a:t>
            </a:r>
            <a:r>
              <a:rPr lang="en-US" altLang="ko-KR" sz="1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금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구매 비율 높음</a:t>
            </a:r>
            <a:endParaRPr lang="ko-KR" altLang="en-US" sz="14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59" name="그래픽 58" descr="닫힌 따옴표 단색으로 채워진">
            <a:extLst>
              <a:ext uri="{FF2B5EF4-FFF2-40B4-BE49-F238E27FC236}">
                <a16:creationId xmlns:a16="http://schemas.microsoft.com/office/drawing/2014/main" id="{AEABEC43-EA8A-1ECF-69B0-858B1F80A11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5406" y="2029966"/>
            <a:ext cx="385240" cy="385240"/>
          </a:xfrm>
          <a:prstGeom prst="rect">
            <a:avLst/>
          </a:prstGeom>
        </p:spPr>
      </p:pic>
      <p:pic>
        <p:nvPicPr>
          <p:cNvPr id="62" name="그래픽 61" descr="닫힌 따옴표 단색으로 채워진">
            <a:extLst>
              <a:ext uri="{FF2B5EF4-FFF2-40B4-BE49-F238E27FC236}">
                <a16:creationId xmlns:a16="http://schemas.microsoft.com/office/drawing/2014/main" id="{B2CE3283-0C66-38E9-F64F-8DD4FEADE9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643886" y="1992080"/>
            <a:ext cx="385240" cy="385240"/>
          </a:xfrm>
          <a:prstGeom prst="rect">
            <a:avLst/>
          </a:prstGeom>
        </p:spPr>
      </p:pic>
      <p:pic>
        <p:nvPicPr>
          <p:cNvPr id="63" name="그래픽 62" descr="닫힌 따옴표 단색으로 채워진">
            <a:extLst>
              <a:ext uri="{FF2B5EF4-FFF2-40B4-BE49-F238E27FC236}">
                <a16:creationId xmlns:a16="http://schemas.microsoft.com/office/drawing/2014/main" id="{16274C84-D630-6C75-AFDB-68F6424FF4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5406" y="4457302"/>
            <a:ext cx="385240" cy="385240"/>
          </a:xfrm>
          <a:prstGeom prst="rect">
            <a:avLst/>
          </a:prstGeom>
        </p:spPr>
      </p:pic>
      <p:pic>
        <p:nvPicPr>
          <p:cNvPr id="64" name="그래픽 63" descr="닫힌 따옴표 단색으로 채워진">
            <a:extLst>
              <a:ext uri="{FF2B5EF4-FFF2-40B4-BE49-F238E27FC236}">
                <a16:creationId xmlns:a16="http://schemas.microsoft.com/office/drawing/2014/main" id="{AD4BA85E-9B3C-00FD-5176-3E06D342D0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649006" y="4439562"/>
            <a:ext cx="385240" cy="385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A570EB-E050-422F-035D-6B3BCBEFC108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99C75360-312C-5F6A-B930-D81DBF82E6D5}"/>
              </a:ext>
            </a:extLst>
          </p:cNvPr>
          <p:cNvSpPr/>
          <p:nvPr/>
        </p:nvSpPr>
        <p:spPr>
          <a:xfrm>
            <a:off x="9308430" y="1917805"/>
            <a:ext cx="224837" cy="729757"/>
          </a:xfrm>
          <a:prstGeom prst="chevron">
            <a:avLst>
              <a:gd name="adj" fmla="val 75481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3E97A76D-42A2-FC36-7911-532E0EC79791}"/>
              </a:ext>
            </a:extLst>
          </p:cNvPr>
          <p:cNvSpPr/>
          <p:nvPr/>
        </p:nvSpPr>
        <p:spPr>
          <a:xfrm>
            <a:off x="9336220" y="4459924"/>
            <a:ext cx="272356" cy="729757"/>
          </a:xfrm>
          <a:prstGeom prst="chevron">
            <a:avLst>
              <a:gd name="adj" fmla="val 75481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052ACCD-1D4A-A67A-6CAB-5F4229A746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270"/>
          <a:stretch/>
        </p:blipFill>
        <p:spPr>
          <a:xfrm>
            <a:off x="1160641" y="3791856"/>
            <a:ext cx="3619780" cy="18832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3EB15D1-2F00-8975-ED03-11B6B28009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579" t="90210" r="39358" b="2743"/>
          <a:stretch/>
        </p:blipFill>
        <p:spPr>
          <a:xfrm>
            <a:off x="4740690" y="5413534"/>
            <a:ext cx="509047" cy="1446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5AF795C-B4C2-639E-42C5-BEF6D090F3F1}"/>
              </a:ext>
            </a:extLst>
          </p:cNvPr>
          <p:cNvSpPr txBox="1"/>
          <p:nvPr/>
        </p:nvSpPr>
        <p:spPr>
          <a:xfrm>
            <a:off x="815306" y="6280517"/>
            <a:ext cx="11511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1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등급 고객을 대상으로 유기농을 중심으로 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F00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프리미엄 전략 마케팅을 시행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하여 구매율을 </a:t>
            </a:r>
            <a:r>
              <a:rPr lang="ko-KR" altLang="en-US" sz="22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유지시켜야함</a:t>
            </a:r>
            <a:endParaRPr lang="en-US" altLang="ko-KR" sz="2200" b="1" kern="1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Lohit Devanagari"/>
            </a:endParaRPr>
          </a:p>
        </p:txBody>
      </p:sp>
    </p:spTree>
    <p:extLst>
      <p:ext uri="{BB962C8B-B14F-4D97-AF65-F5344CB8AC3E}">
        <p14:creationId xmlns:p14="http://schemas.microsoft.com/office/powerpoint/2010/main" val="23796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905000" y="-689029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분석결</a:t>
            </a:r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연관분석을 통한 상품 추천</a:t>
            </a:r>
            <a:endParaRPr lang="ko-KR" altLang="en-US" sz="2400" spc="-3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F042B-384B-A98B-8FE2-1332813CD778}"/>
              </a:ext>
            </a:extLst>
          </p:cNvPr>
          <p:cNvSpPr txBox="1"/>
          <p:nvPr/>
        </p:nvSpPr>
        <p:spPr>
          <a:xfrm>
            <a:off x="319892" y="931844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1.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구매이력 분석</a:t>
            </a:r>
            <a:endParaRPr lang="ko-KR" altLang="en-US" sz="2000" spc="-3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4012A-CF17-CB3A-FEDF-828B574FF66A}"/>
              </a:ext>
            </a:extLst>
          </p:cNvPr>
          <p:cNvSpPr txBox="1"/>
          <p:nvPr/>
        </p:nvSpPr>
        <p:spPr>
          <a:xfrm>
            <a:off x="6151641" y="812827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2.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장바구니 분석</a:t>
            </a:r>
            <a:endParaRPr lang="ko-KR" altLang="en-US" sz="2000" spc="-3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3E4A7BB-0C5B-654F-27E3-410E22623F46}"/>
              </a:ext>
            </a:extLst>
          </p:cNvPr>
          <p:cNvGraphicFramePr>
            <a:graphicFrameLocks noGrp="1"/>
          </p:cNvGraphicFramePr>
          <p:nvPr/>
        </p:nvGraphicFramePr>
        <p:xfrm>
          <a:off x="6271748" y="1434281"/>
          <a:ext cx="5344735" cy="286297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3633518368"/>
                    </a:ext>
                  </a:extLst>
                </a:gridCol>
                <a:gridCol w="1550894">
                  <a:extLst>
                    <a:ext uri="{9D8B030D-6E8A-4147-A177-3AD203B41FA5}">
                      <a16:colId xmlns:a16="http://schemas.microsoft.com/office/drawing/2014/main" val="1696076807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23714648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51675668"/>
                    </a:ext>
                  </a:extLst>
                </a:gridCol>
                <a:gridCol w="763771">
                  <a:extLst>
                    <a:ext uri="{9D8B030D-6E8A-4147-A177-3AD203B41FA5}">
                      <a16:colId xmlns:a16="http://schemas.microsoft.com/office/drawing/2014/main" val="3739043835"/>
                    </a:ext>
                  </a:extLst>
                </a:gridCol>
              </a:tblGrid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선</a:t>
                      </a:r>
                      <a:r>
                        <a:rPr lang="en-US" altLang="ko-KR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후 구매상품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지지도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신뢰도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향상도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912872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목욕용품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스킨케어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0.157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0.317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1.611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16776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kern="1200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물티슈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1" dirty="0" err="1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0.098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0.331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kern="1200" dirty="0">
                          <a:solidFill>
                            <a:srgbClr val="FF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1.424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157667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생리대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좋은느낌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)</a:t>
                      </a:r>
                      <a:endParaRPr lang="en-US" altLang="ko-KR" sz="1100" b="0" kern="1200" dirty="0">
                        <a:solidFill>
                          <a:schemeClr val="dk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0.063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0.259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1.386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80335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생리대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좋은느낌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휴지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티슈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크리넥스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0.056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0.241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1.293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103890"/>
                  </a:ext>
                </a:extLst>
              </a:tr>
              <a:tr h="4771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수유용품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0.034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0.417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  <a:cs typeface="+mn-cs"/>
                        </a:rPr>
                        <a:t>1.047</a:t>
                      </a:r>
                      <a:endParaRPr lang="ko-KR" altLang="en-US" sz="1100" b="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68313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159B11A-FCC4-51E4-2D66-ED4303C7254F}"/>
              </a:ext>
            </a:extLst>
          </p:cNvPr>
          <p:cNvSpPr txBox="1"/>
          <p:nvPr/>
        </p:nvSpPr>
        <p:spPr>
          <a:xfrm>
            <a:off x="319892" y="4894503"/>
            <a:ext cx="610552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latinLnBrk="1">
              <a:buFont typeface="Wingdings" panose="05000000000000000000" pitchFamily="2" charset="2"/>
              <a:buChar char="Ø"/>
            </a:pP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지지도</a:t>
            </a:r>
            <a:r>
              <a:rPr lang="en-US" altLang="ko-KR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(support)</a:t>
            </a: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= </a:t>
            </a: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 거래 중 </a:t>
            </a:r>
            <a:r>
              <a:rPr lang="en-US" altLang="ko-KR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A</a:t>
            </a: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와 </a:t>
            </a:r>
            <a:r>
              <a:rPr lang="en-US" altLang="ko-KR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B</a:t>
            </a:r>
            <a:r>
              <a:rPr lang="ko-KR" altLang="en-US" sz="1100" b="0" kern="1200" dirty="0">
                <a:solidFill>
                  <a:schemeClr val="dk1">
                    <a:alpha val="70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가 동시에 포함될 확률</a:t>
            </a:r>
            <a:endParaRPr lang="en-US" altLang="ko-KR" sz="1100" b="0" kern="1200" dirty="0">
              <a:solidFill>
                <a:schemeClr val="dk1">
                  <a:alpha val="70000"/>
                </a:schemeClr>
              </a:solidFill>
              <a:effectLst/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171450" indent="-171450" latinLnBrk="1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신뢰도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(confidence)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= 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품목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구매했을 때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품목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B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추가로 구매할 확률</a:t>
            </a:r>
            <a:endParaRPr lang="en-US" altLang="ko-KR" sz="1100" dirty="0">
              <a:solidFill>
                <a:schemeClr val="dk1">
                  <a:alpha val="70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171450" indent="-171450" latinLnBrk="1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향상도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(lift)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= 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 거래 중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구매했을 때 </a:t>
            </a:r>
            <a:r>
              <a:rPr lang="en-US" altLang="ko-KR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B</a:t>
            </a:r>
            <a:r>
              <a:rPr lang="ko-KR" altLang="en-US" sz="1100" dirty="0">
                <a:solidFill>
                  <a:schemeClr val="dk1">
                    <a:alpha val="70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도 동시에 구매할 확률</a:t>
            </a:r>
            <a:endParaRPr lang="ko-KR" altLang="en-US" sz="1100" dirty="0">
              <a:solidFill>
                <a:schemeClr val="tx1">
                  <a:alpha val="70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87E0B-1E9C-C1F6-3BBA-B16A8289803F}"/>
              </a:ext>
            </a:extLst>
          </p:cNvPr>
          <p:cNvSpPr txBox="1"/>
          <p:nvPr/>
        </p:nvSpPr>
        <p:spPr>
          <a:xfrm>
            <a:off x="6151641" y="1118381"/>
            <a:ext cx="3379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향상도</a:t>
            </a:r>
            <a:r>
              <a:rPr lang="en-US" altLang="ko-KR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&gt;1 = 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두 </a:t>
            </a:r>
            <a:r>
              <a:rPr lang="ko-KR" altLang="en-US" sz="12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상품군</a:t>
            </a:r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사이에 양의 연관성 존재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1A93E-166F-9CE1-8BBB-B3EB017208A4}"/>
              </a:ext>
            </a:extLst>
          </p:cNvPr>
          <p:cNvSpPr txBox="1"/>
          <p:nvPr/>
        </p:nvSpPr>
        <p:spPr>
          <a:xfrm>
            <a:off x="319892" y="1317911"/>
            <a:ext cx="3379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sz="12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장바구니 분석에 활용하는 품목 그룹 확인</a:t>
            </a:r>
          </a:p>
        </p:txBody>
      </p: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9AAEA61F-F2D8-95F3-E884-1B39FE77BEE3}"/>
              </a:ext>
            </a:extLst>
          </p:cNvPr>
          <p:cNvGraphicFramePr>
            <a:graphicFrameLocks noGrp="1"/>
          </p:cNvGraphicFramePr>
          <p:nvPr/>
        </p:nvGraphicFramePr>
        <p:xfrm>
          <a:off x="379881" y="1581208"/>
          <a:ext cx="5441950" cy="28629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950">
                  <a:extLst>
                    <a:ext uri="{9D8B030D-6E8A-4147-A177-3AD203B41FA5}">
                      <a16:colId xmlns:a16="http://schemas.microsoft.com/office/drawing/2014/main" val="31772914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740765458"/>
                    </a:ext>
                  </a:extLst>
                </a:gridCol>
              </a:tblGrid>
              <a:tr h="342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브랜드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상품 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210533"/>
                  </a:ext>
                </a:extLst>
              </a:tr>
              <a:tr h="313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하기스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기저귀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물티슈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516875"/>
                  </a:ext>
                </a:extLst>
              </a:tr>
              <a:tr h="313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좋은느낌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생리대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280587"/>
                  </a:ext>
                </a:extLst>
              </a:tr>
              <a:tr h="313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그린핑거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목욕용품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스킨케어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물티슈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외출용품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743027"/>
                  </a:ext>
                </a:extLst>
              </a:tr>
              <a:tr h="521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더블하트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이유용품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수유용품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위생용품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세제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출산용품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235578"/>
                  </a:ext>
                </a:extLst>
              </a:tr>
              <a:tr h="52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크리넥스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휴지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티슈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마스크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키친타올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행주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위생용품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워시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마이비데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181184"/>
                  </a:ext>
                </a:extLst>
              </a:tr>
              <a:tr h="5291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성인용기저귀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외출용품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완구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교구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의류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잡화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식품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음료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청소용품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6563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564A5E-8329-C83E-4838-08DC5F7D2BD8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E2CAD8-5DB2-A97E-F379-784E54190852}"/>
              </a:ext>
            </a:extLst>
          </p:cNvPr>
          <p:cNvSpPr/>
          <p:nvPr/>
        </p:nvSpPr>
        <p:spPr>
          <a:xfrm>
            <a:off x="379881" y="5889089"/>
            <a:ext cx="11450699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85745-44B7-FE52-D56F-283077718726}"/>
              </a:ext>
            </a:extLst>
          </p:cNvPr>
          <p:cNvSpPr txBox="1"/>
          <p:nvPr/>
        </p:nvSpPr>
        <p:spPr>
          <a:xfrm>
            <a:off x="1060470" y="5925463"/>
            <a:ext cx="11511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향상도가 </a:t>
            </a:r>
            <a:r>
              <a:rPr lang="en-US" altLang="ko-KR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1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인 거래데이터를 바탕으로 선 구매상품 </a:t>
            </a:r>
            <a:r>
              <a:rPr lang="ko-KR" altLang="en-US" sz="22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구매시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 관련 후 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구매상품 추천하여 구매 유도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384695-8907-36E9-5259-59DE265BD46E}"/>
              </a:ext>
            </a:extLst>
          </p:cNvPr>
          <p:cNvGrpSpPr/>
          <p:nvPr/>
        </p:nvGrpSpPr>
        <p:grpSpPr>
          <a:xfrm>
            <a:off x="6249920" y="4404452"/>
            <a:ext cx="5388389" cy="1019267"/>
            <a:chOff x="833377" y="3326559"/>
            <a:chExt cx="3135424" cy="10722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7BC3F13-F03A-4615-F5C9-449D55B40511}"/>
                </a:ext>
              </a:extLst>
            </p:cNvPr>
            <p:cNvSpPr/>
            <p:nvPr/>
          </p:nvSpPr>
          <p:spPr>
            <a:xfrm>
              <a:off x="833377" y="3326559"/>
              <a:ext cx="3135423" cy="1072226"/>
            </a:xfrm>
            <a:prstGeom prst="rect">
              <a:avLst/>
            </a:prstGeom>
            <a:solidFill>
              <a:schemeClr val="bg2">
                <a:lumMod val="50000"/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C55F72-B5CC-8CC7-0241-06476C7A6470}"/>
                </a:ext>
              </a:extLst>
            </p:cNvPr>
            <p:cNvSpPr txBox="1"/>
            <p:nvPr/>
          </p:nvSpPr>
          <p:spPr>
            <a:xfrm>
              <a:off x="833377" y="3370165"/>
              <a:ext cx="3135424" cy="87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매출액의 대부분을 차지하고 있는 기저귀와 </a:t>
              </a:r>
              <a:r>
                <a:rPr lang="ko-KR" altLang="en-US" sz="1600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물티슈와의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거래 관련성을 확인할 수 있었으므로 기저귀 </a:t>
              </a:r>
              <a:r>
                <a:rPr lang="ko-KR" altLang="en-US" sz="1600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구매시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</a:t>
              </a:r>
              <a:r>
                <a:rPr lang="ko-KR" altLang="en-US" sz="1600" dirty="0" err="1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물티슈를</a:t>
              </a:r>
              <a:r>
                <a:rPr lang="ko-KR" altLang="en-US" sz="1600" dirty="0">
                  <a:latin typeface="a타이틀고딕1" panose="02020600000000000000" pitchFamily="18" charset="-127"/>
                  <a:ea typeface="a타이틀고딕1" panose="02020600000000000000" pitchFamily="18" charset="-127"/>
                </a:rPr>
                <a:t> 추천에서 구매율 향상 기대</a:t>
              </a:r>
              <a:endParaRPr 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2CA07A-AFEC-B787-0234-C6F57F934FB7}"/>
              </a:ext>
            </a:extLst>
          </p:cNvPr>
          <p:cNvSpPr txBox="1"/>
          <p:nvPr/>
        </p:nvSpPr>
        <p:spPr>
          <a:xfrm>
            <a:off x="1650057" y="191108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95231-68CE-5D6B-C706-B173084F5362}"/>
              </a:ext>
            </a:extLst>
          </p:cNvPr>
          <p:cNvSpPr txBox="1"/>
          <p:nvPr/>
        </p:nvSpPr>
        <p:spPr>
          <a:xfrm>
            <a:off x="3809328" y="339452"/>
            <a:ext cx="294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연관분석을 통한 상품 추천</a:t>
            </a:r>
          </a:p>
        </p:txBody>
      </p:sp>
    </p:spTree>
    <p:extLst>
      <p:ext uri="{BB962C8B-B14F-4D97-AF65-F5344CB8AC3E}">
        <p14:creationId xmlns:p14="http://schemas.microsoft.com/office/powerpoint/2010/main" val="257788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97082C81-DF52-400D-9544-8AE8E4A0FDA4}"/>
              </a:ext>
            </a:extLst>
          </p:cNvPr>
          <p:cNvSpPr/>
          <p:nvPr/>
        </p:nvSpPr>
        <p:spPr>
          <a:xfrm>
            <a:off x="457630" y="986225"/>
            <a:ext cx="11460050" cy="5381785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8BA274-A1EA-2B5B-9021-3A6D4CEEF8DC}"/>
              </a:ext>
            </a:extLst>
          </p:cNvPr>
          <p:cNvSpPr/>
          <p:nvPr/>
        </p:nvSpPr>
        <p:spPr>
          <a:xfrm>
            <a:off x="6443643" y="1134803"/>
            <a:ext cx="5290728" cy="3376622"/>
          </a:xfrm>
          <a:prstGeom prst="rect">
            <a:avLst/>
          </a:prstGeom>
          <a:solidFill>
            <a:schemeClr val="bg2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3B6D35-1464-D6D4-C06F-A3B87861B69D}"/>
              </a:ext>
            </a:extLst>
          </p:cNvPr>
          <p:cNvSpPr/>
          <p:nvPr/>
        </p:nvSpPr>
        <p:spPr>
          <a:xfrm>
            <a:off x="688848" y="1134803"/>
            <a:ext cx="5445666" cy="3376622"/>
          </a:xfrm>
          <a:prstGeom prst="rect">
            <a:avLst/>
          </a:prstGeom>
          <a:solidFill>
            <a:schemeClr val="bg2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F08709F-2593-4F18-8FFD-6DBB77A338E7}"/>
              </a:ext>
            </a:extLst>
          </p:cNvPr>
          <p:cNvSpPr/>
          <p:nvPr/>
        </p:nvSpPr>
        <p:spPr>
          <a:xfrm>
            <a:off x="447712" y="6014720"/>
            <a:ext cx="11469968" cy="72557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2054E-1816-319F-B8DC-7BE2352FAB0E}"/>
              </a:ext>
            </a:extLst>
          </p:cNvPr>
          <p:cNvSpPr txBox="1"/>
          <p:nvPr/>
        </p:nvSpPr>
        <p:spPr>
          <a:xfrm>
            <a:off x="488908" y="6140906"/>
            <a:ext cx="11511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프로모션으로 유입된 고객을 재구매로 이끌어내지 못함 </a:t>
            </a:r>
            <a:r>
              <a:rPr lang="en-US" altLang="ko-KR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&gt; 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유료정기구독서비스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 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한달 무료 제공</a:t>
            </a:r>
            <a:r>
              <a:rPr lang="ko-KR" altLang="en-US" sz="22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Lohit Devanagari"/>
              </a:rPr>
              <a:t>하여 구입 유도</a:t>
            </a:r>
            <a:endParaRPr lang="en-US" altLang="ko-KR" sz="2200" b="1" kern="1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Lohit Devanagari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D8604D-61C2-A1A2-50A7-2016B3393952}"/>
              </a:ext>
            </a:extLst>
          </p:cNvPr>
          <p:cNvGrpSpPr/>
          <p:nvPr/>
        </p:nvGrpSpPr>
        <p:grpSpPr>
          <a:xfrm>
            <a:off x="385283" y="1181436"/>
            <a:ext cx="6231524" cy="3457615"/>
            <a:chOff x="78194" y="1077551"/>
            <a:chExt cx="6231524" cy="3457615"/>
          </a:xfrm>
        </p:grpSpPr>
        <p:graphicFrame>
          <p:nvGraphicFramePr>
            <p:cNvPr id="24" name="차트 23">
              <a:extLst>
                <a:ext uri="{FF2B5EF4-FFF2-40B4-BE49-F238E27FC236}">
                  <a16:creationId xmlns:a16="http://schemas.microsoft.com/office/drawing/2014/main" id="{306568D2-DD28-4924-A25C-D3DE9B476E7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6269618"/>
                </p:ext>
              </p:extLst>
            </p:nvPr>
          </p:nvGraphicFramePr>
          <p:xfrm>
            <a:off x="2799264" y="1603194"/>
            <a:ext cx="3510454" cy="2912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21B6EC-A162-7211-51E6-0415893707DA}"/>
                </a:ext>
              </a:extLst>
            </p:cNvPr>
            <p:cNvSpPr txBox="1"/>
            <p:nvPr/>
          </p:nvSpPr>
          <p:spPr>
            <a:xfrm>
              <a:off x="1416731" y="1470121"/>
              <a:ext cx="238563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 VIP</a:t>
              </a:r>
              <a:r>
                <a:rPr lang="ko-KR" altLang="en-US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는 </a:t>
              </a:r>
              <a:r>
                <a:rPr lang="en-US" altLang="ko-KR" sz="1050" kern="1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rfm</a:t>
              </a:r>
              <a:r>
                <a:rPr lang="ko-KR" altLang="en-US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분석으로 도출하였음</a:t>
              </a:r>
              <a:r>
                <a:rPr lang="en-US" altLang="ko-KR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.</a:t>
              </a:r>
              <a:r>
                <a:rPr lang="ko-KR" altLang="en-US" sz="1050" kern="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 </a:t>
              </a:r>
              <a:endParaRPr lang="en-US" altLang="ko-KR" sz="1050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41F628-01BF-A96C-9D98-ADB61605BBF2}"/>
                </a:ext>
              </a:extLst>
            </p:cNvPr>
            <p:cNvSpPr txBox="1"/>
            <p:nvPr/>
          </p:nvSpPr>
          <p:spPr>
            <a:xfrm>
              <a:off x="1397336" y="1077551"/>
              <a:ext cx="2879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2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2" panose="02020600000000000000" pitchFamily="18" charset="-127"/>
                  <a:ea typeface="a타이틀고딕2" panose="02020600000000000000" pitchFamily="18" charset="-127"/>
                  <a:cs typeface="Lohit Devanagari"/>
                </a:rPr>
                <a:t>고객유형에 따른 </a:t>
              </a:r>
              <a:r>
                <a:rPr lang="ko-KR" altLang="en-US" sz="2400" b="1" kern="100" spc="-1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2" panose="02020600000000000000" pitchFamily="18" charset="-127"/>
                  <a:ea typeface="a타이틀고딕2" panose="02020600000000000000" pitchFamily="18" charset="-127"/>
                  <a:cs typeface="Lohit Devanagari"/>
                </a:rPr>
                <a:t>이탈률</a:t>
              </a:r>
              <a:r>
                <a:rPr lang="ko-KR" altLang="en-US" sz="2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2" panose="02020600000000000000" pitchFamily="18" charset="-127"/>
                  <a:ea typeface="a타이틀고딕2" panose="02020600000000000000" pitchFamily="18" charset="-127"/>
                  <a:cs typeface="Lohit Devanagari"/>
                </a:rPr>
                <a:t> </a:t>
              </a:r>
              <a:endPara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id="{663A66F9-840A-4580-B27B-EE737F4ACC6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13972570"/>
                </p:ext>
              </p:extLst>
            </p:nvPr>
          </p:nvGraphicFramePr>
          <p:xfrm>
            <a:off x="78194" y="1622461"/>
            <a:ext cx="3100507" cy="2912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BA168038-9006-45EC-8CDB-D46FD40C6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586389"/>
              </p:ext>
            </p:extLst>
          </p:nvPr>
        </p:nvGraphicFramePr>
        <p:xfrm>
          <a:off x="6417598" y="1222076"/>
          <a:ext cx="5414734" cy="3474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EA44A219-145B-4731-A204-3C425CEC3F8E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07F78A-EDDF-890B-8831-FB7AC2B52381}"/>
              </a:ext>
            </a:extLst>
          </p:cNvPr>
          <p:cNvSpPr txBox="1"/>
          <p:nvPr/>
        </p:nvSpPr>
        <p:spPr>
          <a:xfrm>
            <a:off x="1103245" y="5004075"/>
            <a:ext cx="48576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VIP </a:t>
            </a:r>
            <a:r>
              <a:rPr lang="ko-KR" altLang="en-US" b="1" dirty="0">
                <a:solidFill>
                  <a:schemeClr val="tx1"/>
                </a:solidFill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</a:rPr>
              <a:t>외 고객</a:t>
            </a:r>
            <a:r>
              <a:rPr lang="ko-KR" altLang="en-US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</a:t>
            </a:r>
            <a:r>
              <a:rPr lang="ko-KR" altLang="en-US" b="1" dirty="0" err="1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이탈률</a:t>
            </a: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91%</a:t>
            </a:r>
            <a:r>
              <a:rPr lang="ko-KR" altLang="en-US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으로 굉장히 높음</a:t>
            </a:r>
            <a:endParaRPr lang="ko-KR" altLang="en-US" sz="2000" b="1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DFA1782-2C12-578E-6A63-375ACD1E5ECD}"/>
              </a:ext>
            </a:extLst>
          </p:cNvPr>
          <p:cNvSpPr/>
          <p:nvPr/>
        </p:nvSpPr>
        <p:spPr>
          <a:xfrm>
            <a:off x="5781825" y="5085959"/>
            <a:ext cx="1168400" cy="308869"/>
          </a:xfrm>
          <a:prstGeom prst="rightArrow">
            <a:avLst/>
          </a:prstGeom>
          <a:solidFill>
            <a:srgbClr val="386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A6B6E7-63E9-B4E2-C326-73ECDC330D1F}"/>
              </a:ext>
            </a:extLst>
          </p:cNvPr>
          <p:cNvSpPr txBox="1"/>
          <p:nvPr/>
        </p:nvSpPr>
        <p:spPr>
          <a:xfrm>
            <a:off x="5913475" y="4717087"/>
            <a:ext cx="1168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WHY?</a:t>
            </a:r>
            <a:endParaRPr lang="ko-KR" altLang="en-US" sz="2000" b="1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B73F3D0-79EF-97EB-45D0-22514D6CD298}"/>
              </a:ext>
            </a:extLst>
          </p:cNvPr>
          <p:cNvSpPr/>
          <p:nvPr/>
        </p:nvSpPr>
        <p:spPr>
          <a:xfrm>
            <a:off x="7193280" y="2003772"/>
            <a:ext cx="690880" cy="21821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E88D1B03-55BF-BA64-D8B6-57413EA22B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27423" y="4277860"/>
            <a:ext cx="671197" cy="491948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1E9C895-2CED-E309-FA96-7CDD1A63C94E}"/>
              </a:ext>
            </a:extLst>
          </p:cNvPr>
          <p:cNvSpPr txBox="1"/>
          <p:nvPr/>
        </p:nvSpPr>
        <p:spPr>
          <a:xfrm>
            <a:off x="7213526" y="4906041"/>
            <a:ext cx="5008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3000</a:t>
            </a:r>
            <a:r>
              <a:rPr lang="ko-KR" altLang="en-US" sz="12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원으로 구입 가능한</a:t>
            </a:r>
            <a:endParaRPr lang="en-US" altLang="ko-KR" sz="1200" b="1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r>
              <a:rPr lang="ko-KR" altLang="en-US" sz="2000" b="1" dirty="0">
                <a:solidFill>
                  <a:srgbClr val="C000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프로모션 제품만 구입</a:t>
            </a:r>
            <a:r>
              <a:rPr lang="ko-KR" altLang="en-US" sz="2000" b="1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후 이탈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2CF63-1A2A-8861-1A27-2720A7984B9D}"/>
              </a:ext>
            </a:extLst>
          </p:cNvPr>
          <p:cNvSpPr txBox="1"/>
          <p:nvPr/>
        </p:nvSpPr>
        <p:spPr>
          <a:xfrm>
            <a:off x="1650057" y="191108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D1526-A1AF-8FE0-1E8E-E8FEC3BF5983}"/>
              </a:ext>
            </a:extLst>
          </p:cNvPr>
          <p:cNvSpPr txBox="1"/>
          <p:nvPr/>
        </p:nvSpPr>
        <p:spPr>
          <a:xfrm>
            <a:off x="3809328" y="339452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이탈률</a:t>
            </a:r>
            <a:endParaRPr lang="ko-KR" altLang="en-US" sz="20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19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20CFF2-009C-200C-504A-62E70870E8A9}"/>
              </a:ext>
            </a:extLst>
          </p:cNvPr>
          <p:cNvSpPr txBox="1"/>
          <p:nvPr/>
        </p:nvSpPr>
        <p:spPr>
          <a:xfrm>
            <a:off x="152400" y="861880"/>
            <a:ext cx="20138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재구매주기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D50E5B-313A-A122-2778-F9F5727A1FAD}"/>
              </a:ext>
            </a:extLst>
          </p:cNvPr>
          <p:cNvSpPr txBox="1"/>
          <p:nvPr/>
        </p:nvSpPr>
        <p:spPr>
          <a:xfrm>
            <a:off x="1064743" y="1383853"/>
            <a:ext cx="38689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기저귀 재구매 주기 빈도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477BA8-9595-B72A-A741-C14D64B6F80E}"/>
              </a:ext>
            </a:extLst>
          </p:cNvPr>
          <p:cNvSpPr/>
          <p:nvPr/>
        </p:nvSpPr>
        <p:spPr>
          <a:xfrm>
            <a:off x="505591" y="1287950"/>
            <a:ext cx="4888583" cy="453373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E395A7-D6CB-C027-4BFB-A58777A8BFDB}"/>
              </a:ext>
            </a:extLst>
          </p:cNvPr>
          <p:cNvSpPr/>
          <p:nvPr/>
        </p:nvSpPr>
        <p:spPr>
          <a:xfrm>
            <a:off x="5731576" y="1287950"/>
            <a:ext cx="5902259" cy="4533730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643651-8194-450D-01FC-031BAAD74DFC}"/>
              </a:ext>
            </a:extLst>
          </p:cNvPr>
          <p:cNvSpPr txBox="1"/>
          <p:nvPr/>
        </p:nvSpPr>
        <p:spPr>
          <a:xfrm>
            <a:off x="5816380" y="3263886"/>
            <a:ext cx="4799477" cy="481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* 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 </a:t>
            </a: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= 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재주문량 </a:t>
            </a: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전체판매량</a:t>
            </a:r>
            <a:endParaRPr lang="en-US" altLang="ko-KR" sz="11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* </a:t>
            </a:r>
            <a:r>
              <a:rPr lang="ko-KR" altLang="en-US" sz="11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구매주기내재구매율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= </a:t>
            </a:r>
            <a:r>
              <a:rPr lang="ko-KR" altLang="en-US" sz="1100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구매주기내재주문량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/ </a:t>
            </a:r>
            <a:r>
              <a:rPr lang="ko-KR" altLang="en-US" sz="11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전체판매량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3B24A1-DA51-253B-189B-856A95E36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4"/>
          <a:stretch/>
        </p:blipFill>
        <p:spPr>
          <a:xfrm>
            <a:off x="578539" y="1910643"/>
            <a:ext cx="4689002" cy="265902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FBF64E-3470-D491-B136-3469220E0F37}"/>
              </a:ext>
            </a:extLst>
          </p:cNvPr>
          <p:cNvSpPr/>
          <p:nvPr/>
        </p:nvSpPr>
        <p:spPr>
          <a:xfrm>
            <a:off x="1540362" y="1948424"/>
            <a:ext cx="88900" cy="232651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809A7C-5623-240D-7242-3D340CCCA0DD}"/>
              </a:ext>
            </a:extLst>
          </p:cNvPr>
          <p:cNvSpPr/>
          <p:nvPr/>
        </p:nvSpPr>
        <p:spPr>
          <a:xfrm>
            <a:off x="1942332" y="2363724"/>
            <a:ext cx="88901" cy="1911212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BC2B29-9AAE-16CE-FFD6-D941CB6BCF2E}"/>
              </a:ext>
            </a:extLst>
          </p:cNvPr>
          <p:cNvSpPr/>
          <p:nvPr/>
        </p:nvSpPr>
        <p:spPr>
          <a:xfrm>
            <a:off x="2507240" y="3015996"/>
            <a:ext cx="88901" cy="126955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E6318D-9B4C-B096-BBFA-DBEC06956D1E}"/>
              </a:ext>
            </a:extLst>
          </p:cNvPr>
          <p:cNvSpPr txBox="1"/>
          <p:nvPr/>
        </p:nvSpPr>
        <p:spPr>
          <a:xfrm>
            <a:off x="5679220" y="861880"/>
            <a:ext cx="20138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57450-C91C-E647-C8EA-8303D4ED8F73}"/>
              </a:ext>
            </a:extLst>
          </p:cNvPr>
          <p:cNvSpPr txBox="1"/>
          <p:nvPr/>
        </p:nvSpPr>
        <p:spPr>
          <a:xfrm>
            <a:off x="5876699" y="1383852"/>
            <a:ext cx="5679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&lt; 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 상위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3</a:t>
            </a:r>
            <a:r>
              <a:rPr lang="ko-KR" altLang="en-US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 품목 구매주기에 따른 재구매율 </a:t>
            </a:r>
            <a:r>
              <a:rPr lang="en-US" altLang="ko-KR" sz="20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&gt;</a:t>
            </a:r>
            <a:endParaRPr lang="ko-KR" altLang="en-US" sz="2000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21CC41-2123-9676-E705-5C2306A2DE6D}"/>
              </a:ext>
            </a:extLst>
          </p:cNvPr>
          <p:cNvSpPr txBox="1"/>
          <p:nvPr/>
        </p:nvSpPr>
        <p:spPr>
          <a:xfrm>
            <a:off x="527685" y="4584322"/>
            <a:ext cx="4888583" cy="110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재구매가 약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 주기로 이루어짐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재구매주기가 증가할수록 재구매주기 빈도가 감소함을 볼 수 있음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재구매가 재구매주기 내에 이루어지도록 대책 필요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190F4-74BB-3850-0CA8-0F56B7E40F0C}"/>
              </a:ext>
            </a:extLst>
          </p:cNvPr>
          <p:cNvSpPr txBox="1"/>
          <p:nvPr/>
        </p:nvSpPr>
        <p:spPr>
          <a:xfrm>
            <a:off x="5846219" y="3962263"/>
            <a:ext cx="5787616" cy="139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재구매율과 구매주기 내 재구매율 모두 낮은 수치를 보임</a:t>
            </a:r>
            <a:endParaRPr lang="en-US" altLang="ko-KR" dirty="0">
              <a:solidFill>
                <a:schemeClr val="tx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구매주기 내 재구매율을 증가시켜 전체적 재구매 횟수 증가 효과를 기대함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정기구매 유도를 위한 전략이 필요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D8EEBA-36B2-ED90-0187-1F0AEBD1427F}"/>
              </a:ext>
            </a:extLst>
          </p:cNvPr>
          <p:cNvSpPr/>
          <p:nvPr/>
        </p:nvSpPr>
        <p:spPr>
          <a:xfrm>
            <a:off x="520831" y="5947110"/>
            <a:ext cx="11128244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82ED7B-BF10-2244-0A51-3BEC5A92AF00}"/>
              </a:ext>
            </a:extLst>
          </p:cNvPr>
          <p:cNvSpPr txBox="1"/>
          <p:nvPr/>
        </p:nvSpPr>
        <p:spPr>
          <a:xfrm>
            <a:off x="1481191" y="5977504"/>
            <a:ext cx="101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 증대를 위해 구매주기 내에 재주문을 위한 정기배송서비스 도입</a:t>
            </a:r>
            <a:endParaRPr lang="en-US" sz="24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DEE1B32-9B59-6A02-6875-5FC5E9097F24}"/>
              </a:ext>
            </a:extLst>
          </p:cNvPr>
          <p:cNvGraphicFramePr>
            <a:graphicFrameLocks noGrp="1"/>
          </p:cNvGraphicFramePr>
          <p:nvPr/>
        </p:nvGraphicFramePr>
        <p:xfrm>
          <a:off x="5870181" y="1814739"/>
          <a:ext cx="5679440" cy="1463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154">
                  <a:extLst>
                    <a:ext uri="{9D8B030D-6E8A-4147-A177-3AD203B41FA5}">
                      <a16:colId xmlns:a16="http://schemas.microsoft.com/office/drawing/2014/main" val="790838646"/>
                    </a:ext>
                  </a:extLst>
                </a:gridCol>
                <a:gridCol w="1139447">
                  <a:extLst>
                    <a:ext uri="{9D8B030D-6E8A-4147-A177-3AD203B41FA5}">
                      <a16:colId xmlns:a16="http://schemas.microsoft.com/office/drawing/2014/main" val="2850046152"/>
                    </a:ext>
                  </a:extLst>
                </a:gridCol>
                <a:gridCol w="1105685">
                  <a:extLst>
                    <a:ext uri="{9D8B030D-6E8A-4147-A177-3AD203B41FA5}">
                      <a16:colId xmlns:a16="http://schemas.microsoft.com/office/drawing/2014/main" val="3950047037"/>
                    </a:ext>
                  </a:extLst>
                </a:gridCol>
                <a:gridCol w="2354154">
                  <a:extLst>
                    <a:ext uri="{9D8B030D-6E8A-4147-A177-3AD203B41FA5}">
                      <a16:colId xmlns:a16="http://schemas.microsoft.com/office/drawing/2014/main" val="3137039665"/>
                    </a:ext>
                  </a:extLst>
                </a:gridCol>
              </a:tblGrid>
              <a:tr h="38783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상품이름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구매주기</a:t>
                      </a:r>
                      <a:r>
                        <a:rPr lang="en-US" altLang="ko-KR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일</a:t>
                      </a:r>
                      <a:r>
                        <a:rPr lang="en-US" altLang="ko-KR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재구매율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chemeClr val="bg1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구매주기 내 재구매율</a:t>
                      </a:r>
                      <a:endParaRPr lang="ko-KR" altLang="en-US" sz="17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38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815571"/>
                  </a:ext>
                </a:extLst>
              </a:tr>
              <a:tr h="35857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기저귀</a:t>
                      </a:r>
                      <a:endParaRPr lang="ko-KR" alt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20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0.437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0.119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17150"/>
                  </a:ext>
                </a:extLst>
              </a:tr>
              <a:tr h="35857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수유용품</a:t>
                      </a:r>
                      <a:endParaRPr lang="ko-KR" alt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10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0.268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0.038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251255"/>
                  </a:ext>
                </a:extLst>
              </a:tr>
              <a:tr h="35857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생리대</a:t>
                      </a:r>
                      <a:endParaRPr lang="ko-KR" alt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30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0.246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u="none" strike="noStrike" dirty="0">
                          <a:solidFill>
                            <a:srgbClr val="4C456B"/>
                          </a:solidFill>
                          <a:effectLst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0.078</a:t>
                      </a:r>
                      <a:endParaRPr lang="en-US" sz="1700" b="0" i="0" u="none" strike="noStrike" dirty="0">
                        <a:solidFill>
                          <a:srgbClr val="4C456B"/>
                        </a:solidFill>
                        <a:effectLst/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11753" marR="11753" marT="1175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70226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131C1A-FE4C-B092-2F5E-4A1B687409A3}"/>
              </a:ext>
            </a:extLst>
          </p:cNvPr>
          <p:cNvSpPr/>
          <p:nvPr/>
        </p:nvSpPr>
        <p:spPr>
          <a:xfrm>
            <a:off x="5846219" y="2278589"/>
            <a:ext cx="5763284" cy="218574"/>
          </a:xfrm>
          <a:prstGeom prst="rect">
            <a:avLst/>
          </a:prstGeom>
          <a:solidFill>
            <a:srgbClr val="C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09FAB-FA1E-0373-ACF8-F3B1BF22668A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230E2-0C10-88D4-7468-F3A0046E796C}"/>
              </a:ext>
            </a:extLst>
          </p:cNvPr>
          <p:cNvSpPr txBox="1"/>
          <p:nvPr/>
        </p:nvSpPr>
        <p:spPr>
          <a:xfrm>
            <a:off x="1687395" y="216342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E324D-811D-128A-F357-136802E104C5}"/>
              </a:ext>
            </a:extLst>
          </p:cNvPr>
          <p:cNvSpPr txBox="1"/>
          <p:nvPr/>
        </p:nvSpPr>
        <p:spPr>
          <a:xfrm>
            <a:off x="3846666" y="364686"/>
            <a:ext cx="477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 증대를 위한 상품 재구매 주기 분석</a:t>
            </a:r>
          </a:p>
        </p:txBody>
      </p:sp>
    </p:spTree>
    <p:extLst>
      <p:ext uri="{BB962C8B-B14F-4D97-AF65-F5344CB8AC3E}">
        <p14:creationId xmlns:p14="http://schemas.microsoft.com/office/powerpoint/2010/main" val="9867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041B7F11-E891-783A-5AFE-0DEE8F376361}"/>
              </a:ext>
            </a:extLst>
          </p:cNvPr>
          <p:cNvSpPr/>
          <p:nvPr/>
        </p:nvSpPr>
        <p:spPr>
          <a:xfrm>
            <a:off x="8388885" y="2362829"/>
            <a:ext cx="3528795" cy="3362882"/>
          </a:xfrm>
          <a:prstGeom prst="rect">
            <a:avLst/>
          </a:prstGeom>
          <a:solidFill>
            <a:srgbClr val="F1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DB0112-CD6D-4DC0-15EB-28E778F4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6719" y="6371166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49C46-20D9-4C01-87F2-013BA0F636A4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4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7F5C9C4-4544-58C5-D3C5-7549DB043D35}"/>
              </a:ext>
            </a:extLst>
          </p:cNvPr>
          <p:cNvSpPr txBox="1"/>
          <p:nvPr/>
        </p:nvSpPr>
        <p:spPr>
          <a:xfrm>
            <a:off x="5452750" y="1879759"/>
            <a:ext cx="3025332" cy="1015663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배송리드타임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B3C6E5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안정화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판매액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B3C6E5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증가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45D4A-693B-304E-80E9-28B9EDAB5E6F}"/>
              </a:ext>
            </a:extLst>
          </p:cNvPr>
          <p:cNvSpPr txBox="1"/>
          <p:nvPr/>
        </p:nvSpPr>
        <p:spPr>
          <a:xfrm>
            <a:off x="341654" y="747986"/>
            <a:ext cx="1056169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판매량  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TOP2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기저귀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(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밴드형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,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팬티형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),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젖병 대상으로 </a:t>
            </a:r>
            <a:endParaRPr lang="en-US" altLang="ko-KR" b="1" kern="100" dirty="0">
              <a:ln>
                <a:solidFill>
                  <a:schemeClr val="tx1">
                    <a:alpha val="0"/>
                  </a:schemeClr>
                </a:solidFill>
              </a:ln>
              <a:latin typeface="a타이틀고딕2" panose="02020600000000000000" pitchFamily="18" charset="-127"/>
              <a:ea typeface="a타이틀고딕2" panose="02020600000000000000" pitchFamily="18" charset="-127"/>
              <a:cs typeface="Lohit Devanagari"/>
            </a:endParaRPr>
          </a:p>
          <a:p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    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[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F00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구매일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에 따른  </a:t>
            </a:r>
            <a:r>
              <a:rPr lang="ko-KR" altLang="en-US" b="1" kern="100" dirty="0" err="1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00FFFF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배송리드타임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, 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00FFFF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판매액</a:t>
            </a:r>
            <a:r>
              <a:rPr lang="ko-KR" altLang="en-US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 시계열분석 </a:t>
            </a:r>
            <a:r>
              <a:rPr lang="en-US" altLang="ko-KR" b="1" kern="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]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97AD9E-0E97-49A6-C587-982A790110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/>
          <a:stretch/>
        </p:blipFill>
        <p:spPr>
          <a:xfrm>
            <a:off x="1896939" y="5185937"/>
            <a:ext cx="3555811" cy="15922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69B2F96-0E4D-459C-6B99-F73F2F474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3"/>
          <a:stretch/>
        </p:blipFill>
        <p:spPr>
          <a:xfrm>
            <a:off x="1896939" y="1487256"/>
            <a:ext cx="3530236" cy="16433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0215163-70ED-1832-CE75-C9194E47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0"/>
          <a:stretch/>
        </p:blipFill>
        <p:spPr>
          <a:xfrm>
            <a:off x="1897932" y="3372066"/>
            <a:ext cx="3554818" cy="1592272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0A1632E-9511-E3E9-4213-7D97A142BAA4}"/>
              </a:ext>
            </a:extLst>
          </p:cNvPr>
          <p:cNvCxnSpPr>
            <a:cxnSpLocks/>
          </p:cNvCxnSpPr>
          <p:nvPr/>
        </p:nvCxnSpPr>
        <p:spPr>
          <a:xfrm>
            <a:off x="341654" y="3216860"/>
            <a:ext cx="76217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B7DDD4-DB30-44C3-0FB8-E2E535658CAC}"/>
              </a:ext>
            </a:extLst>
          </p:cNvPr>
          <p:cNvCxnSpPr>
            <a:cxnSpLocks/>
          </p:cNvCxnSpPr>
          <p:nvPr/>
        </p:nvCxnSpPr>
        <p:spPr>
          <a:xfrm>
            <a:off x="315319" y="5045397"/>
            <a:ext cx="76596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6C12AE-C110-1FFD-34E8-898B55B48B91}"/>
              </a:ext>
            </a:extLst>
          </p:cNvPr>
          <p:cNvGrpSpPr/>
          <p:nvPr/>
        </p:nvGrpSpPr>
        <p:grpSpPr>
          <a:xfrm>
            <a:off x="364804" y="1394316"/>
            <a:ext cx="1883020" cy="535628"/>
            <a:chOff x="8540577" y="1127192"/>
            <a:chExt cx="2728201" cy="77604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6F06409-4DD4-6F35-9257-23272DC6063F}"/>
                </a:ext>
              </a:extLst>
            </p:cNvPr>
            <p:cNvSpPr/>
            <p:nvPr/>
          </p:nvSpPr>
          <p:spPr>
            <a:xfrm>
              <a:off x="8540577" y="1496525"/>
              <a:ext cx="290907" cy="29090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00D2B5-039B-0956-79F4-C1153A37BD88}"/>
                </a:ext>
              </a:extLst>
            </p:cNvPr>
            <p:cNvSpPr txBox="1"/>
            <p:nvPr/>
          </p:nvSpPr>
          <p:spPr>
            <a:xfrm>
              <a:off x="8854346" y="1457312"/>
              <a:ext cx="1475289" cy="44592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판매액</a:t>
              </a:r>
              <a:r>
                <a:rPr lang="en-US" altLang="ko-KR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(</a:t>
              </a:r>
              <a:r>
                <a:rPr lang="ko-KR" altLang="en-US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원</a:t>
              </a:r>
              <a:r>
                <a:rPr lang="en-US" altLang="ko-KR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)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87CE868-8ED9-F6D0-251F-F771B061C05C}"/>
                </a:ext>
              </a:extLst>
            </p:cNvPr>
            <p:cNvSpPr/>
            <p:nvPr/>
          </p:nvSpPr>
          <p:spPr>
            <a:xfrm>
              <a:off x="8540577" y="1166405"/>
              <a:ext cx="290907" cy="290907"/>
            </a:xfrm>
            <a:prstGeom prst="rect">
              <a:avLst/>
            </a:prstGeom>
            <a:solidFill>
              <a:srgbClr val="386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08001D-6309-5550-F70C-D185EBF513E5}"/>
                </a:ext>
              </a:extLst>
            </p:cNvPr>
            <p:cNvSpPr txBox="1"/>
            <p:nvPr/>
          </p:nvSpPr>
          <p:spPr>
            <a:xfrm>
              <a:off x="8854347" y="1127192"/>
              <a:ext cx="2414431" cy="44592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400" b="1" kern="100" spc="-15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배송리드타임</a:t>
              </a:r>
              <a:r>
                <a:rPr lang="en-US" altLang="ko-KR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(</a:t>
              </a:r>
              <a:r>
                <a:rPr lang="ko-KR" altLang="en-US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일</a:t>
              </a:r>
              <a:r>
                <a:rPr lang="en-US" altLang="ko-KR" sz="1400" b="1" kern="10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a타이틀고딕1" panose="02020600000000000000" pitchFamily="18" charset="-127"/>
                  <a:ea typeface="a타이틀고딕1" panose="02020600000000000000" pitchFamily="18" charset="-127"/>
                  <a:cs typeface="Lohit Devanagari"/>
                </a:rPr>
                <a:t>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E299C2A-83FD-C3A9-F58F-5418C26A43EA}"/>
              </a:ext>
            </a:extLst>
          </p:cNvPr>
          <p:cNvSpPr txBox="1"/>
          <p:nvPr/>
        </p:nvSpPr>
        <p:spPr>
          <a:xfrm>
            <a:off x="5427175" y="5607240"/>
            <a:ext cx="3025332" cy="1015663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배송리드타임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EB5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불안정화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EEB5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EEB5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판매액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EEB5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감소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EEB5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A8FC33-83A5-91FE-C39E-4B2DC744F18B}"/>
              </a:ext>
            </a:extLst>
          </p:cNvPr>
          <p:cNvSpPr txBox="1"/>
          <p:nvPr/>
        </p:nvSpPr>
        <p:spPr>
          <a:xfrm>
            <a:off x="767158" y="2037971"/>
            <a:ext cx="977226" cy="46166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4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젖병</a:t>
            </a:r>
            <a:endParaRPr lang="en-US" altLang="ko-KR" sz="32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6DBCE4-CB21-7DE6-4374-8BC935A55F99}"/>
              </a:ext>
            </a:extLst>
          </p:cNvPr>
          <p:cNvSpPr txBox="1"/>
          <p:nvPr/>
        </p:nvSpPr>
        <p:spPr>
          <a:xfrm>
            <a:off x="361619" y="3913329"/>
            <a:ext cx="1506040" cy="400110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밴드형 기저귀</a:t>
            </a:r>
            <a:endParaRPr lang="en-US" altLang="ko-KR" sz="28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5744FA-B84D-EE7A-86C8-F6188A7F20ED}"/>
              </a:ext>
            </a:extLst>
          </p:cNvPr>
          <p:cNvSpPr txBox="1"/>
          <p:nvPr/>
        </p:nvSpPr>
        <p:spPr>
          <a:xfrm>
            <a:off x="358225" y="5725711"/>
            <a:ext cx="1506040" cy="400110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팬티형 기저귀</a:t>
            </a:r>
            <a:endParaRPr lang="en-US" altLang="ko-KR" sz="28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D4C060-62CF-B837-6CD9-CF2AEE047B67}"/>
              </a:ext>
            </a:extLst>
          </p:cNvPr>
          <p:cNvSpPr txBox="1"/>
          <p:nvPr/>
        </p:nvSpPr>
        <p:spPr>
          <a:xfrm>
            <a:off x="5427175" y="3769232"/>
            <a:ext cx="3025332" cy="1015663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배송리드타임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B3C6E5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안정화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판매액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B3C6E5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증가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30112F7-1698-4CC8-29A9-5EB60ABE59C3}"/>
              </a:ext>
            </a:extLst>
          </p:cNvPr>
          <p:cNvCxnSpPr>
            <a:cxnSpLocks/>
          </p:cNvCxnSpPr>
          <p:nvPr/>
        </p:nvCxnSpPr>
        <p:spPr>
          <a:xfrm>
            <a:off x="341654" y="1401563"/>
            <a:ext cx="76217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25901D6-D95F-FD7F-E637-7EC20C01843D}"/>
              </a:ext>
            </a:extLst>
          </p:cNvPr>
          <p:cNvCxnSpPr>
            <a:cxnSpLocks/>
          </p:cNvCxnSpPr>
          <p:nvPr/>
        </p:nvCxnSpPr>
        <p:spPr>
          <a:xfrm>
            <a:off x="345619" y="6803082"/>
            <a:ext cx="76217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79485C0-2467-3E0E-A41C-70AB3633F74A}"/>
              </a:ext>
            </a:extLst>
          </p:cNvPr>
          <p:cNvCxnSpPr>
            <a:cxnSpLocks/>
          </p:cNvCxnSpPr>
          <p:nvPr/>
        </p:nvCxnSpPr>
        <p:spPr>
          <a:xfrm flipV="1">
            <a:off x="338469" y="1394317"/>
            <a:ext cx="3185" cy="54087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BB5CE73-390D-2022-8376-5496901DCC1D}"/>
              </a:ext>
            </a:extLst>
          </p:cNvPr>
          <p:cNvCxnSpPr>
            <a:cxnSpLocks/>
          </p:cNvCxnSpPr>
          <p:nvPr/>
        </p:nvCxnSpPr>
        <p:spPr>
          <a:xfrm flipV="1">
            <a:off x="7967346" y="1394316"/>
            <a:ext cx="3185" cy="54087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갈매기형 수장 70">
            <a:extLst>
              <a:ext uri="{FF2B5EF4-FFF2-40B4-BE49-F238E27FC236}">
                <a16:creationId xmlns:a16="http://schemas.microsoft.com/office/drawing/2014/main" id="{1E4CAE29-2E88-73E0-6F19-E4BE48A0DC8C}"/>
              </a:ext>
            </a:extLst>
          </p:cNvPr>
          <p:cNvSpPr/>
          <p:nvPr/>
        </p:nvSpPr>
        <p:spPr>
          <a:xfrm>
            <a:off x="8157250" y="3340612"/>
            <a:ext cx="590514" cy="1655180"/>
          </a:xfrm>
          <a:prstGeom prst="chevron">
            <a:avLst>
              <a:gd name="adj" fmla="val 75481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B12F5E-69F4-DADA-7BDF-75B4A93C82C6}"/>
              </a:ext>
            </a:extLst>
          </p:cNvPr>
          <p:cNvSpPr txBox="1"/>
          <p:nvPr/>
        </p:nvSpPr>
        <p:spPr>
          <a:xfrm>
            <a:off x="8871459" y="2907764"/>
            <a:ext cx="2563649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b="1" kern="10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배송리드타임과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 판매액은 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양의 상관관계</a:t>
            </a:r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를 가짐</a:t>
            </a:r>
            <a:endParaRPr lang="en-US" altLang="ko-KR" sz="28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B3C6E5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C4DB94-FA23-F1D6-6527-A6F08E9FEA5F}"/>
              </a:ext>
            </a:extLst>
          </p:cNvPr>
          <p:cNvSpPr txBox="1"/>
          <p:nvPr/>
        </p:nvSpPr>
        <p:spPr>
          <a:xfrm>
            <a:off x="8681214" y="4188367"/>
            <a:ext cx="294413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판매액 증가를 위해 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pPr algn="ctr"/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팬티형 기저귀의 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FFFF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  <a:p>
            <a:pPr algn="ctr"/>
            <a:r>
              <a:rPr lang="ko-KR" altLang="en-US" sz="2000" b="1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F0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  <a:cs typeface="Lohit Devanagari"/>
              </a:rPr>
              <a:t>배송 리드타임의 관리가 필요</a:t>
            </a:r>
            <a:endParaRPr lang="en-US" altLang="ko-KR" sz="2000" b="1" kern="100" spc="-150" dirty="0">
              <a:ln>
                <a:solidFill>
                  <a:schemeClr val="tx1">
                    <a:alpha val="0"/>
                  </a:schemeClr>
                </a:solidFill>
              </a:ln>
              <a:highlight>
                <a:srgbClr val="FFFF00"/>
              </a:highlight>
              <a:latin typeface="a타이틀고딕1" panose="02020600000000000000" pitchFamily="18" charset="-127"/>
              <a:ea typeface="a타이틀고딕1" panose="02020600000000000000" pitchFamily="18" charset="-127"/>
              <a:cs typeface="Lohit Devanagari"/>
            </a:endParaRPr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EDAF0FC5-69E3-080D-A1A0-738B2BD8F368}"/>
              </a:ext>
            </a:extLst>
          </p:cNvPr>
          <p:cNvSpPr/>
          <p:nvPr/>
        </p:nvSpPr>
        <p:spPr>
          <a:xfrm>
            <a:off x="9560893" y="3707345"/>
            <a:ext cx="995423" cy="391353"/>
          </a:xfrm>
          <a:prstGeom prst="downArrow">
            <a:avLst/>
          </a:prstGeom>
          <a:solidFill>
            <a:srgbClr val="386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그래픽 76" descr="닫힌 따옴표 단색으로 채워진">
            <a:extLst>
              <a:ext uri="{FF2B5EF4-FFF2-40B4-BE49-F238E27FC236}">
                <a16:creationId xmlns:a16="http://schemas.microsoft.com/office/drawing/2014/main" id="{66B3DCC8-BC34-2FD5-2072-1351A05625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8320" y="4139748"/>
            <a:ext cx="493576" cy="493576"/>
          </a:xfrm>
          <a:prstGeom prst="rect">
            <a:avLst/>
          </a:prstGeom>
        </p:spPr>
      </p:pic>
      <p:pic>
        <p:nvPicPr>
          <p:cNvPr id="78" name="그래픽 77" descr="닫힌 따옴표 단색으로 채워진">
            <a:extLst>
              <a:ext uri="{FF2B5EF4-FFF2-40B4-BE49-F238E27FC236}">
                <a16:creationId xmlns:a16="http://schemas.microsoft.com/office/drawing/2014/main" id="{D20D85CF-3644-E406-2E78-9511C78B8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639226" y="4147149"/>
            <a:ext cx="493576" cy="493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202F4E-7ECF-9021-ADE0-10CA26A020BB}"/>
              </a:ext>
            </a:extLst>
          </p:cNvPr>
          <p:cNvSpPr txBox="1"/>
          <p:nvPr/>
        </p:nvSpPr>
        <p:spPr>
          <a:xfrm>
            <a:off x="1687395" y="216342"/>
            <a:ext cx="2209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266D4-78E6-4FDE-0E65-AA5DB769E366}"/>
              </a:ext>
            </a:extLst>
          </p:cNvPr>
          <p:cNvSpPr txBox="1"/>
          <p:nvPr/>
        </p:nvSpPr>
        <p:spPr>
          <a:xfrm>
            <a:off x="3896654" y="335439"/>
            <a:ext cx="3669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배송리드타임</a:t>
            </a:r>
            <a:r>
              <a:rPr lang="en-US" altLang="ko-KR" sz="20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0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판매액 시계열분석</a:t>
            </a:r>
          </a:p>
        </p:txBody>
      </p:sp>
    </p:spTree>
    <p:extLst>
      <p:ext uri="{BB962C8B-B14F-4D97-AF65-F5344CB8AC3E}">
        <p14:creationId xmlns:p14="http://schemas.microsoft.com/office/powerpoint/2010/main" val="256172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DFF8B7-0280-4DE6-B80E-10BE04BDBA7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A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95764-5D9A-4D36-9BAF-59F7392B7896}"/>
              </a:ext>
            </a:extLst>
          </p:cNvPr>
          <p:cNvSpPr txBox="1"/>
          <p:nvPr/>
        </p:nvSpPr>
        <p:spPr>
          <a:xfrm>
            <a:off x="2042160" y="2244926"/>
            <a:ext cx="26439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5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3C706-5A6C-4D41-869F-AFC19D54527F}"/>
              </a:ext>
            </a:extLst>
          </p:cNvPr>
          <p:cNvSpPr txBox="1"/>
          <p:nvPr/>
        </p:nvSpPr>
        <p:spPr>
          <a:xfrm>
            <a:off x="3329365" y="3101209"/>
            <a:ext cx="4565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개선 및 적용방안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BB26E8E4-74FD-4E06-9DD8-F417B9C9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7AC57-F243-47C5-8092-0380E822E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10" y="1806308"/>
            <a:ext cx="6850380" cy="507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85191" y="273495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개선안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D6389-680C-4919-D555-9372FAE96520}"/>
              </a:ext>
            </a:extLst>
          </p:cNvPr>
          <p:cNvSpPr txBox="1"/>
          <p:nvPr/>
        </p:nvSpPr>
        <p:spPr>
          <a:xfrm>
            <a:off x="560489" y="927936"/>
            <a:ext cx="388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장바구니 추가 시 상품 추천 서비스  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333F8-4CFC-4708-6139-06B20D349BA2}"/>
              </a:ext>
            </a:extLst>
          </p:cNvPr>
          <p:cNvSpPr txBox="1"/>
          <p:nvPr/>
        </p:nvSpPr>
        <p:spPr>
          <a:xfrm>
            <a:off x="6009239" y="937195"/>
            <a:ext cx="176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기대효과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D720C-887B-110E-E89D-6C223038D4DF}"/>
              </a:ext>
            </a:extLst>
          </p:cNvPr>
          <p:cNvSpPr txBox="1"/>
          <p:nvPr/>
        </p:nvSpPr>
        <p:spPr>
          <a:xfrm>
            <a:off x="563834" y="1441760"/>
            <a:ext cx="5485034" cy="2038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장바구니에 담았을 때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연관성이 높은 제품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추천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5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판매량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위인 기저귀 구매 시 동일 브랜드의 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  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베이비 용품에서의 추가 매출 기대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향상도가 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보다 큰 거래데이터를 사용하여 </a:t>
            </a:r>
            <a:r>
              <a:rPr lang="ko-KR" altLang="en-US" dirty="0">
                <a:highlight>
                  <a:srgbClr val="C0C0C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선행 물품 </a:t>
            </a:r>
            <a:r>
              <a:rPr lang="ko-KR" altLang="en-US" dirty="0" err="1">
                <a:highlight>
                  <a:srgbClr val="C0C0C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구매시</a:t>
            </a:r>
            <a:r>
              <a:rPr lang="ko-KR" altLang="en-US" dirty="0">
                <a:highlight>
                  <a:srgbClr val="C0C0C0"/>
                </a:highlight>
                <a:latin typeface="a타이틀고딕1" panose="02020600000000000000" pitchFamily="18" charset="-127"/>
                <a:ea typeface="a타이틀고딕1" panose="02020600000000000000" pitchFamily="18" charset="-127"/>
              </a:rPr>
              <a:t> 후행 물품 추천</a:t>
            </a:r>
            <a:endParaRPr lang="en-US" altLang="ko-KR" dirty="0">
              <a:highlight>
                <a:srgbClr val="C0C0C0"/>
              </a:highlight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430F2-848E-8628-7E5A-A7A527CDB01E}"/>
              </a:ext>
            </a:extLst>
          </p:cNvPr>
          <p:cNvSpPr txBox="1"/>
          <p:nvPr/>
        </p:nvSpPr>
        <p:spPr>
          <a:xfrm>
            <a:off x="617332" y="4134163"/>
            <a:ext cx="5391907" cy="1638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 발육 상태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입력 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아이체형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발육 상태 등에 따라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맞춤형 제품 추천</a:t>
            </a:r>
            <a:endParaRPr lang="en-US" altLang="ko-KR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신생아 및 유아들의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라이프 사이클 별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가장 인기 있는 제품과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실제 사용 후기 맞춤 정보 제공</a:t>
            </a:r>
            <a:endParaRPr lang="en-US" altLang="ko-KR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5A4BB-60B3-88FE-E149-1EBAF4E6994D}"/>
              </a:ext>
            </a:extLst>
          </p:cNvPr>
          <p:cNvSpPr txBox="1"/>
          <p:nvPr/>
        </p:nvSpPr>
        <p:spPr>
          <a:xfrm>
            <a:off x="560488" y="3699952"/>
            <a:ext cx="563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아이 발육 상태 및 고객 취향에 맞춘 자동 상품 추천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1149FA-A2A4-0728-8533-75D39D417EC2}"/>
              </a:ext>
            </a:extLst>
          </p:cNvPr>
          <p:cNvSpPr txBox="1"/>
          <p:nvPr/>
        </p:nvSpPr>
        <p:spPr>
          <a:xfrm>
            <a:off x="6257654" y="1470934"/>
            <a:ext cx="5031378" cy="201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고객들의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효율적인 제품 선택 및 구매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</a:t>
            </a:r>
            <a:r>
              <a:rPr lang="ko-KR" altLang="en-US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도와줌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구매한 상품의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연관성이 높은 제품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추천은 추가상품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이어질 가능성이 높으므로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 증가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신생아 및 유아들의 발육상태 데이터를 제공받아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잠재적 고객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대한 고객 맞춤 데이터 확보 가능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93E11-0C21-9586-499B-3569D14044DF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5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CDC83E-194B-2630-AA3F-C005B67E9A9E}"/>
              </a:ext>
            </a:extLst>
          </p:cNvPr>
          <p:cNvSpPr/>
          <p:nvPr/>
        </p:nvSpPr>
        <p:spPr>
          <a:xfrm>
            <a:off x="560488" y="907008"/>
            <a:ext cx="5417797" cy="270121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532104-4E96-4367-2EC8-6BDDFE8F4AFB}"/>
              </a:ext>
            </a:extLst>
          </p:cNvPr>
          <p:cNvSpPr/>
          <p:nvPr/>
        </p:nvSpPr>
        <p:spPr>
          <a:xfrm>
            <a:off x="560488" y="3757703"/>
            <a:ext cx="5417797" cy="198783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2E17D0-1374-32E9-A205-C05A4FA8369C}"/>
              </a:ext>
            </a:extLst>
          </p:cNvPr>
          <p:cNvSpPr/>
          <p:nvPr/>
        </p:nvSpPr>
        <p:spPr>
          <a:xfrm>
            <a:off x="6119450" y="906816"/>
            <a:ext cx="5328587" cy="270121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5557BF-D802-425F-CA20-76EC0CB0B837}"/>
              </a:ext>
            </a:extLst>
          </p:cNvPr>
          <p:cNvSpPr/>
          <p:nvPr/>
        </p:nvSpPr>
        <p:spPr>
          <a:xfrm>
            <a:off x="520831" y="5895019"/>
            <a:ext cx="11128244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4830A-E86D-5856-5040-6E9B5ED9EA70}"/>
              </a:ext>
            </a:extLst>
          </p:cNvPr>
          <p:cNvSpPr txBox="1"/>
          <p:nvPr/>
        </p:nvSpPr>
        <p:spPr>
          <a:xfrm>
            <a:off x="1162665" y="5931207"/>
            <a:ext cx="101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장바구니 추천 서비스와 아이 발육 맞춤 자동 상품 추천 서비스를 통한 매출 증대</a:t>
            </a:r>
            <a:endParaRPr lang="en-US" sz="24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3ACC8D9-1B80-6958-99B7-8DF303FE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137" y="4213748"/>
            <a:ext cx="1075746" cy="10757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00F12B-7EFC-3F62-8232-33BD2C86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967" y="4184184"/>
            <a:ext cx="1173438" cy="11900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D2C676E-8C85-88F6-EF13-13EE58331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61" y="4170717"/>
            <a:ext cx="1069740" cy="106974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711F638-AF2B-3359-4644-C6AADD8F4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23" y="4136250"/>
            <a:ext cx="1149160" cy="1149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0DC64-1C74-A3B1-72E8-AF3D91859319}"/>
              </a:ext>
            </a:extLst>
          </p:cNvPr>
          <p:cNvSpPr txBox="1"/>
          <p:nvPr/>
        </p:nvSpPr>
        <p:spPr>
          <a:xfrm>
            <a:off x="2641781" y="387776"/>
            <a:ext cx="2626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 맞춤형 상품 추천 서비스</a:t>
            </a:r>
          </a:p>
        </p:txBody>
      </p:sp>
    </p:spTree>
    <p:extLst>
      <p:ext uri="{BB962C8B-B14F-4D97-AF65-F5344CB8AC3E}">
        <p14:creationId xmlns:p14="http://schemas.microsoft.com/office/powerpoint/2010/main" val="1458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268656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개선안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D6389-680C-4919-D555-9372FAE96520}"/>
              </a:ext>
            </a:extLst>
          </p:cNvPr>
          <p:cNvSpPr txBox="1"/>
          <p:nvPr/>
        </p:nvSpPr>
        <p:spPr>
          <a:xfrm>
            <a:off x="843169" y="1325146"/>
            <a:ext cx="388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기저귀 제품 한정 정기 배송 서비스 도입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13213-E92C-26F8-E0D8-0D96A82641B3}"/>
              </a:ext>
            </a:extLst>
          </p:cNvPr>
          <p:cNvSpPr txBox="1"/>
          <p:nvPr/>
        </p:nvSpPr>
        <p:spPr>
          <a:xfrm>
            <a:off x="6225774" y="4691241"/>
            <a:ext cx="5115938" cy="7879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전체 매출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1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위인 기저귀 제품 자동 정기 구매하도록 유도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고객의 재구매율 증대 및 기존 고객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이탈률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 기대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A333F8-4CFC-4708-6139-06B20D349BA2}"/>
              </a:ext>
            </a:extLst>
          </p:cNvPr>
          <p:cNvSpPr txBox="1"/>
          <p:nvPr/>
        </p:nvSpPr>
        <p:spPr>
          <a:xfrm>
            <a:off x="6163501" y="4223469"/>
            <a:ext cx="1298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기대효과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F93E8D-7AF5-8F6D-0D56-5031B76A6914}"/>
              </a:ext>
            </a:extLst>
          </p:cNvPr>
          <p:cNvSpPr txBox="1"/>
          <p:nvPr/>
        </p:nvSpPr>
        <p:spPr>
          <a:xfrm>
            <a:off x="6163501" y="917650"/>
            <a:ext cx="3132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정기 배송 서비스 이용 절차</a:t>
            </a:r>
            <a:endParaRPr lang="en-US" altLang="ko-KR" sz="2000" dirty="0">
              <a:highlight>
                <a:srgbClr val="FFF2CC"/>
              </a:highligh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95E1E-3838-9B73-211C-63A7DDA6E652}"/>
              </a:ext>
            </a:extLst>
          </p:cNvPr>
          <p:cNvSpPr txBox="1"/>
          <p:nvPr/>
        </p:nvSpPr>
        <p:spPr>
          <a:xfrm>
            <a:off x="6481282" y="1609207"/>
            <a:ext cx="149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사이트 접속 및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회원가입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940008-B384-76B8-FD1E-86DF65652E67}"/>
              </a:ext>
            </a:extLst>
          </p:cNvPr>
          <p:cNvSpPr txBox="1"/>
          <p:nvPr/>
        </p:nvSpPr>
        <p:spPr>
          <a:xfrm>
            <a:off x="7902716" y="1597201"/>
            <a:ext cx="197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기저귀 상품 검색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ACB7A-B1A3-345B-46B8-C2E7E9B5D43B}"/>
              </a:ext>
            </a:extLst>
          </p:cNvPr>
          <p:cNvSpPr txBox="1"/>
          <p:nvPr/>
        </p:nvSpPr>
        <p:spPr>
          <a:xfrm>
            <a:off x="7902716" y="2214516"/>
            <a:ext cx="197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정기배송서비스 신청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31E8D0-2B0D-7722-4733-D7FFB2DFAB81}"/>
              </a:ext>
            </a:extLst>
          </p:cNvPr>
          <p:cNvSpPr txBox="1"/>
          <p:nvPr/>
        </p:nvSpPr>
        <p:spPr>
          <a:xfrm>
            <a:off x="6929962" y="2887610"/>
            <a:ext cx="197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한달 무료이벤트 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128C0D-4A2A-67C2-BDF5-DDD1A564844A}"/>
              </a:ext>
            </a:extLst>
          </p:cNvPr>
          <p:cNvSpPr txBox="1"/>
          <p:nvPr/>
        </p:nvSpPr>
        <p:spPr>
          <a:xfrm>
            <a:off x="8741582" y="2887610"/>
            <a:ext cx="197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단일 제품 구매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E69704-4314-624B-E57C-4AD252772A7E}"/>
              </a:ext>
            </a:extLst>
          </p:cNvPr>
          <p:cNvSpPr txBox="1"/>
          <p:nvPr/>
        </p:nvSpPr>
        <p:spPr>
          <a:xfrm>
            <a:off x="8430086" y="3555543"/>
            <a:ext cx="2775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20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일 이내 재구매 및 정기 배송 서비스 가입 시 혜택 제공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692BA3-22CD-9526-8958-DEB56C70A4A2}"/>
              </a:ext>
            </a:extLst>
          </p:cNvPr>
          <p:cNvSpPr txBox="1"/>
          <p:nvPr/>
        </p:nvSpPr>
        <p:spPr>
          <a:xfrm>
            <a:off x="583709" y="919221"/>
            <a:ext cx="6112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ighlight>
                  <a:srgbClr val="FFF2CC"/>
                </a:highlight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정기 배송 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460BF-75AB-1A21-1F3A-4CC086777633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5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40DD5-A514-636A-F8D4-28A0B8535F37}"/>
              </a:ext>
            </a:extLst>
          </p:cNvPr>
          <p:cNvSpPr txBox="1"/>
          <p:nvPr/>
        </p:nvSpPr>
        <p:spPr>
          <a:xfrm>
            <a:off x="1371521" y="3063953"/>
            <a:ext cx="1976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신규회원 한달 무료 이벤트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B85C2-9A28-089F-EDC8-BA266E75144C}"/>
              </a:ext>
            </a:extLst>
          </p:cNvPr>
          <p:cNvSpPr txBox="1"/>
          <p:nvPr/>
        </p:nvSpPr>
        <p:spPr>
          <a:xfrm>
            <a:off x="1640303" y="4981458"/>
            <a:ext cx="1526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기저귀 외 상품 배송비 무료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7F5A6-1A75-EE53-6D96-B62A635D911E}"/>
              </a:ext>
            </a:extLst>
          </p:cNvPr>
          <p:cNvSpPr txBox="1"/>
          <p:nvPr/>
        </p:nvSpPr>
        <p:spPr>
          <a:xfrm>
            <a:off x="3463603" y="3061514"/>
            <a:ext cx="179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원하는 배송 주기 설정가능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6CBDB-1163-2D08-748E-337EE59E4965}"/>
              </a:ext>
            </a:extLst>
          </p:cNvPr>
          <p:cNvSpPr txBox="1"/>
          <p:nvPr/>
        </p:nvSpPr>
        <p:spPr>
          <a:xfrm>
            <a:off x="3570895" y="4981458"/>
            <a:ext cx="1685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일반 구매보다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10%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a타이틀고딕1" panose="02020600000000000000" pitchFamily="18" charset="-127"/>
                <a:ea typeface="a타이틀고딕1" panose="02020600000000000000" pitchFamily="18" charset="-127"/>
                <a:cs typeface="+mn-cs"/>
              </a:rPr>
              <a:t>할인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A8B805C-112C-52CB-33F1-858829848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62" y="1769326"/>
            <a:ext cx="1493964" cy="12561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480B99-12B2-0A75-FF54-9F875C67A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89" y="1753809"/>
            <a:ext cx="1228424" cy="1228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2FDEFE-D8BA-18B6-96BD-C15D727471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77" y="3845014"/>
            <a:ext cx="1205491" cy="12054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370970-1448-9816-D855-C8EC4AD69FD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70" y="3917901"/>
            <a:ext cx="1029001" cy="1029001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AB00F04-3063-B08C-8292-EFC70DD8734E}"/>
              </a:ext>
            </a:extLst>
          </p:cNvPr>
          <p:cNvSpPr/>
          <p:nvPr/>
        </p:nvSpPr>
        <p:spPr>
          <a:xfrm>
            <a:off x="7902716" y="1650527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82BF0FE-0BE7-4954-BA60-48CBBDBE1413}"/>
              </a:ext>
            </a:extLst>
          </p:cNvPr>
          <p:cNvSpPr/>
          <p:nvPr/>
        </p:nvSpPr>
        <p:spPr>
          <a:xfrm rot="5400000">
            <a:off x="8776580" y="1962508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74EF679-7A3E-0D1C-3B54-6CADD8F6069F}"/>
              </a:ext>
            </a:extLst>
          </p:cNvPr>
          <p:cNvSpPr/>
          <p:nvPr/>
        </p:nvSpPr>
        <p:spPr>
          <a:xfrm rot="7250497">
            <a:off x="8627282" y="2635950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5F34313-0139-840F-466A-ECEC73412FFC}"/>
              </a:ext>
            </a:extLst>
          </p:cNvPr>
          <p:cNvSpPr/>
          <p:nvPr/>
        </p:nvSpPr>
        <p:spPr>
          <a:xfrm rot="3273469">
            <a:off x="9013739" y="2627986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21DEDF2-2487-6CA1-13B1-BABEDA1C4F1B}"/>
              </a:ext>
            </a:extLst>
          </p:cNvPr>
          <p:cNvSpPr/>
          <p:nvPr/>
        </p:nvSpPr>
        <p:spPr>
          <a:xfrm rot="5400000">
            <a:off x="9668031" y="3265985"/>
            <a:ext cx="228600" cy="247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5E0D0-4489-9C1A-E2D2-0CC13CED5E11}"/>
              </a:ext>
            </a:extLst>
          </p:cNvPr>
          <p:cNvSpPr txBox="1"/>
          <p:nvPr/>
        </p:nvSpPr>
        <p:spPr>
          <a:xfrm>
            <a:off x="8314105" y="2586786"/>
            <a:ext cx="26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Y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917812-C66B-1297-31B8-0C16B8419B8A}"/>
              </a:ext>
            </a:extLst>
          </p:cNvPr>
          <p:cNvSpPr txBox="1"/>
          <p:nvPr/>
        </p:nvSpPr>
        <p:spPr>
          <a:xfrm>
            <a:off x="9223588" y="2585218"/>
            <a:ext cx="26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N</a:t>
            </a:r>
            <a:endParaRPr lang="ko-KR" altLang="en-US" sz="1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8C1403-B1F8-198C-8210-5825500D1CA4}"/>
              </a:ext>
            </a:extLst>
          </p:cNvPr>
          <p:cNvSpPr/>
          <p:nvPr/>
        </p:nvSpPr>
        <p:spPr>
          <a:xfrm>
            <a:off x="6119450" y="925104"/>
            <a:ext cx="5328587" cy="326386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109F43-F290-C332-782A-528AD2DCA561}"/>
              </a:ext>
            </a:extLst>
          </p:cNvPr>
          <p:cNvSpPr/>
          <p:nvPr/>
        </p:nvSpPr>
        <p:spPr>
          <a:xfrm>
            <a:off x="6119450" y="4256632"/>
            <a:ext cx="5328587" cy="150232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567CDEF-2696-5C2C-B71A-4981E3A53597}"/>
              </a:ext>
            </a:extLst>
          </p:cNvPr>
          <p:cNvSpPr/>
          <p:nvPr/>
        </p:nvSpPr>
        <p:spPr>
          <a:xfrm>
            <a:off x="6573326" y="1574708"/>
            <a:ext cx="1290116" cy="639808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9D4893-0C81-CC77-0234-02B110EB3649}"/>
              </a:ext>
            </a:extLst>
          </p:cNvPr>
          <p:cNvSpPr/>
          <p:nvPr/>
        </p:nvSpPr>
        <p:spPr>
          <a:xfrm>
            <a:off x="8155546" y="1594646"/>
            <a:ext cx="1491712" cy="321870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105D71-22DE-8400-37C5-9E8DA2A4EFC6}"/>
              </a:ext>
            </a:extLst>
          </p:cNvPr>
          <p:cNvSpPr/>
          <p:nvPr/>
        </p:nvSpPr>
        <p:spPr>
          <a:xfrm>
            <a:off x="8011722" y="2237839"/>
            <a:ext cx="1761320" cy="307777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A20E6D2-07FA-C19F-FAB2-8A9820D69BBD}"/>
              </a:ext>
            </a:extLst>
          </p:cNvPr>
          <p:cNvSpPr/>
          <p:nvPr/>
        </p:nvSpPr>
        <p:spPr>
          <a:xfrm>
            <a:off x="6976152" y="2915748"/>
            <a:ext cx="1858653" cy="307777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23F983A-F6AC-421A-3ADD-18C872784C08}"/>
              </a:ext>
            </a:extLst>
          </p:cNvPr>
          <p:cNvSpPr/>
          <p:nvPr/>
        </p:nvSpPr>
        <p:spPr>
          <a:xfrm>
            <a:off x="9070999" y="2899044"/>
            <a:ext cx="1317496" cy="307777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3773AB3-196D-9E3C-53DA-F538FB3FF358}"/>
              </a:ext>
            </a:extLst>
          </p:cNvPr>
          <p:cNvSpPr/>
          <p:nvPr/>
        </p:nvSpPr>
        <p:spPr>
          <a:xfrm>
            <a:off x="8491906" y="3564438"/>
            <a:ext cx="2635895" cy="575880"/>
          </a:xfrm>
          <a:prstGeom prst="roundRect">
            <a:avLst>
              <a:gd name="adj" fmla="val 7178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C3349F6-3BA0-B72B-0BF1-13A9D4B118EA}"/>
              </a:ext>
            </a:extLst>
          </p:cNvPr>
          <p:cNvSpPr/>
          <p:nvPr/>
        </p:nvSpPr>
        <p:spPr>
          <a:xfrm>
            <a:off x="560488" y="928457"/>
            <a:ext cx="5417797" cy="483050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25C53AB-A7E5-5089-170C-009FDEC9947F}"/>
              </a:ext>
            </a:extLst>
          </p:cNvPr>
          <p:cNvSpPr/>
          <p:nvPr/>
        </p:nvSpPr>
        <p:spPr>
          <a:xfrm>
            <a:off x="520831" y="5895019"/>
            <a:ext cx="11128244" cy="503634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6DB8CB-5C32-2BAF-46C9-380F0CC1440A}"/>
              </a:ext>
            </a:extLst>
          </p:cNvPr>
          <p:cNvSpPr txBox="1"/>
          <p:nvPr/>
        </p:nvSpPr>
        <p:spPr>
          <a:xfrm>
            <a:off x="1562214" y="5931207"/>
            <a:ext cx="101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기저귀 제품 한정 정기 배송 서비스를 통해 재구매율 증대 및 </a:t>
            </a:r>
            <a:r>
              <a:rPr lang="ko-KR" altLang="en-US" sz="2400" b="1" dirty="0" err="1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이탈률</a:t>
            </a:r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감소</a:t>
            </a:r>
            <a:endParaRPr lang="en-US" sz="24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4362D-1D88-9654-921F-0701C70E8F5A}"/>
              </a:ext>
            </a:extLst>
          </p:cNvPr>
          <p:cNvSpPr txBox="1"/>
          <p:nvPr/>
        </p:nvSpPr>
        <p:spPr>
          <a:xfrm>
            <a:off x="2641781" y="387776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정기 배송 서비스</a:t>
            </a:r>
          </a:p>
        </p:txBody>
      </p:sp>
    </p:spTree>
    <p:extLst>
      <p:ext uri="{BB962C8B-B14F-4D97-AF65-F5344CB8AC3E}">
        <p14:creationId xmlns:p14="http://schemas.microsoft.com/office/powerpoint/2010/main" val="108265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5D6389-680C-4919-D555-9372FAE96520}"/>
              </a:ext>
            </a:extLst>
          </p:cNvPr>
          <p:cNvSpPr txBox="1"/>
          <p:nvPr/>
        </p:nvSpPr>
        <p:spPr>
          <a:xfrm>
            <a:off x="560487" y="926859"/>
            <a:ext cx="388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유통기지 추가 건설</a:t>
            </a:r>
            <a:endParaRPr lang="en-US" altLang="ko-KR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D720C-887B-110E-E89D-6C223038D4DF}"/>
              </a:ext>
            </a:extLst>
          </p:cNvPr>
          <p:cNvSpPr txBox="1"/>
          <p:nvPr/>
        </p:nvSpPr>
        <p:spPr>
          <a:xfrm>
            <a:off x="583709" y="1281355"/>
            <a:ext cx="5188684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1800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effectLst/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배송 리드타임이 </a:t>
            </a:r>
            <a:r>
              <a:rPr lang="en-US" altLang="ko-KR" sz="1800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 </a:t>
            </a:r>
            <a:r>
              <a:rPr lang="ko-KR" altLang="en-US" sz="1800" kern="100" spc="-150" dirty="0">
                <a:ln>
                  <a:solidFill>
                    <a:schemeClr val="tx1">
                      <a:alpha val="0"/>
                    </a:schemeClr>
                  </a:solidFill>
                </a:ln>
                <a:effectLst/>
                <a:highlight>
                  <a:srgbClr val="FFF2CC"/>
                </a:highlight>
                <a:latin typeface="a타이틀고딕2" panose="02020600000000000000" pitchFamily="18" charset="-127"/>
                <a:ea typeface="a타이틀고딕2" panose="02020600000000000000" pitchFamily="18" charset="-127"/>
                <a:cs typeface="Lohit Devanagari"/>
              </a:rPr>
              <a:t>증가할수록  매출이 감소</a:t>
            </a:r>
            <a:endParaRPr lang="en-US" altLang="ko-KR" dirty="0">
              <a:highlight>
                <a:srgbClr val="FFF2CC"/>
              </a:highligh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배송 리드타임이 비교적 긴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인천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경기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경북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전남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 유통기지 건설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서울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경기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가장 많은 매출과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전남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광주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대구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에서 가장 적은 매출이 발생함을 확인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1149FA-A2A4-0728-8533-75D39D417EC2}"/>
              </a:ext>
            </a:extLst>
          </p:cNvPr>
          <p:cNvSpPr txBox="1"/>
          <p:nvPr/>
        </p:nvSpPr>
        <p:spPr>
          <a:xfrm>
            <a:off x="520831" y="3825181"/>
            <a:ext cx="5433053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고객들의 배송 만족도 상승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배송 리드타임이 줄어들수록 전체 매출 상승 기대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지역별 매출액이 가장 적고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배송리드타임이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비교적 긴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전남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과 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대구</a:t>
            </a:r>
            <a:r>
              <a:rPr lang="en-US" altLang="ko-KR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경북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지역에 잠재 고객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유치 가능성 증가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6840A-6D08-07D2-8E16-BA493A858EAE}"/>
              </a:ext>
            </a:extLst>
          </p:cNvPr>
          <p:cNvSpPr txBox="1"/>
          <p:nvPr/>
        </p:nvSpPr>
        <p:spPr>
          <a:xfrm>
            <a:off x="536089" y="3512990"/>
            <a:ext cx="388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기대효과</a:t>
            </a:r>
            <a:endParaRPr lang="en-US" altLang="ko-KR" sz="20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094F5229-1FD3-B3C1-297B-A7B0EA58E8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33" y="1247575"/>
            <a:ext cx="3039581" cy="44124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484314-C5AB-D264-8D9C-D48DBA104C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973" y="1345169"/>
            <a:ext cx="3039581" cy="4334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5C07DF-9AC8-8B59-8DA9-F966B8EA8989}"/>
              </a:ext>
            </a:extLst>
          </p:cNvPr>
          <p:cNvSpPr txBox="1"/>
          <p:nvPr/>
        </p:nvSpPr>
        <p:spPr>
          <a:xfrm>
            <a:off x="6524359" y="932000"/>
            <a:ext cx="1961717" cy="35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지역별 결제금액 시각화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90D9A-294D-76FF-C230-66FB5B1F2166}"/>
              </a:ext>
            </a:extLst>
          </p:cNvPr>
          <p:cNvSpPr txBox="1"/>
          <p:nvPr/>
        </p:nvSpPr>
        <p:spPr>
          <a:xfrm>
            <a:off x="9221388" y="934156"/>
            <a:ext cx="2272811" cy="35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지역별  </a:t>
            </a:r>
            <a:r>
              <a:rPr lang="ko-KR" altLang="en-US" b="1" spc="-3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배송리드타임</a:t>
            </a:r>
            <a:r>
              <a:rPr lang="ko-KR" altLang="en-US" b="1" spc="-3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F2BB4-D517-A09A-4654-662369477068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5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ADA189-46C8-E73E-4EAC-906D4D7D50C2}"/>
              </a:ext>
            </a:extLst>
          </p:cNvPr>
          <p:cNvSpPr/>
          <p:nvPr/>
        </p:nvSpPr>
        <p:spPr>
          <a:xfrm>
            <a:off x="6096000" y="926860"/>
            <a:ext cx="5837597" cy="481418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A3C2B0-7AF4-CEA3-C43A-4D328839A23F}"/>
              </a:ext>
            </a:extLst>
          </p:cNvPr>
          <p:cNvSpPr/>
          <p:nvPr/>
        </p:nvSpPr>
        <p:spPr>
          <a:xfrm>
            <a:off x="560488" y="928932"/>
            <a:ext cx="5417797" cy="237236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1A38FA-6D22-56E5-7DE5-8841490E4208}"/>
              </a:ext>
            </a:extLst>
          </p:cNvPr>
          <p:cNvSpPr/>
          <p:nvPr/>
        </p:nvSpPr>
        <p:spPr>
          <a:xfrm>
            <a:off x="574918" y="3455268"/>
            <a:ext cx="5403368" cy="219133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0BC432-D9F2-AC45-C12F-CE6F749ED991}"/>
              </a:ext>
            </a:extLst>
          </p:cNvPr>
          <p:cNvSpPr/>
          <p:nvPr/>
        </p:nvSpPr>
        <p:spPr>
          <a:xfrm>
            <a:off x="583709" y="5871717"/>
            <a:ext cx="11349888" cy="598507"/>
          </a:xfrm>
          <a:prstGeom prst="rect">
            <a:avLst/>
          </a:prstGeom>
          <a:solidFill>
            <a:srgbClr val="386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1E7E78-1B39-C4FE-AA20-F95E16032506}"/>
              </a:ext>
            </a:extLst>
          </p:cNvPr>
          <p:cNvSpPr txBox="1"/>
          <p:nvPr/>
        </p:nvSpPr>
        <p:spPr>
          <a:xfrm>
            <a:off x="1122375" y="5931207"/>
            <a:ext cx="1018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지역별 </a:t>
            </a:r>
            <a:r>
              <a:rPr lang="ko-KR" altLang="en-US" sz="2400" b="1" dirty="0" err="1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배송리드타임과</a:t>
            </a:r>
            <a:r>
              <a:rPr lang="ko-KR" altLang="en-US" sz="2400" b="1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결제금액 시각화 자료를 통한 잠재 고객 유치 및 매출 증대</a:t>
            </a:r>
            <a:endParaRPr lang="en-US" sz="2400" b="1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1CCBE-794B-3488-4931-C1D087C14D29}"/>
              </a:ext>
            </a:extLst>
          </p:cNvPr>
          <p:cNvSpPr txBox="1"/>
          <p:nvPr/>
        </p:nvSpPr>
        <p:spPr>
          <a:xfrm>
            <a:off x="3907874" y="387776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유통기지 추가 건설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D85C3-1724-343B-8395-C0F879EA2F08}"/>
              </a:ext>
            </a:extLst>
          </p:cNvPr>
          <p:cNvSpPr txBox="1"/>
          <p:nvPr/>
        </p:nvSpPr>
        <p:spPr>
          <a:xfrm>
            <a:off x="1648124" y="216342"/>
            <a:ext cx="22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개선 및 적용방안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1A1283-281B-A57C-4EB7-D95A83AF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2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922F9-F729-4E31-B041-D83714E8820A}"/>
              </a:ext>
            </a:extLst>
          </p:cNvPr>
          <p:cNvSpPr/>
          <p:nvPr/>
        </p:nvSpPr>
        <p:spPr>
          <a:xfrm>
            <a:off x="6096000" y="-3475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사람, 아기, 실내, 유아이(가) 표시된 사진&#10;&#10;자동 생성된 설명">
            <a:extLst>
              <a:ext uri="{FF2B5EF4-FFF2-40B4-BE49-F238E27FC236}">
                <a16:creationId xmlns:a16="http://schemas.microsoft.com/office/drawing/2014/main" id="{C7BEB495-1FBD-44C4-AA27-12C50EFB4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091" y="1110622"/>
            <a:ext cx="8621068" cy="5747378"/>
          </a:xfrm>
          <a:prstGeom prst="rect">
            <a:avLst/>
          </a:prstGeom>
        </p:spPr>
      </p:pic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D6775DFB-BBF1-42E6-BD27-64A20DAD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B2B70-BE44-4A5D-9F58-D95870B26849}"/>
              </a:ext>
            </a:extLst>
          </p:cNvPr>
          <p:cNvSpPr txBox="1"/>
          <p:nvPr/>
        </p:nvSpPr>
        <p:spPr>
          <a:xfrm>
            <a:off x="7200265" y="2530663"/>
            <a:ext cx="26439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1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31039-68BB-4FE7-ACD9-745D42AE32A6}"/>
              </a:ext>
            </a:extLst>
          </p:cNvPr>
          <p:cNvSpPr txBox="1"/>
          <p:nvPr/>
        </p:nvSpPr>
        <p:spPr>
          <a:xfrm>
            <a:off x="8159521" y="3522646"/>
            <a:ext cx="2954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추진배경</a:t>
            </a:r>
          </a:p>
        </p:txBody>
      </p: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68C6D43-73FF-451A-832F-99E304163E7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00B2F3-72A4-4736-AF29-32631D75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5C933D-F4D0-4EF7-AA49-832F014C3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7136"/>
            <a:ext cx="5715208" cy="4220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AF07BD-DC8A-433B-8CD2-C58C56B9EAAE}"/>
              </a:ext>
            </a:extLst>
          </p:cNvPr>
          <p:cNvSpPr txBox="1"/>
          <p:nvPr/>
        </p:nvSpPr>
        <p:spPr>
          <a:xfrm>
            <a:off x="4216400" y="944446"/>
            <a:ext cx="26439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6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2C27E-7AC6-472B-ADF3-101FEE537D96}"/>
              </a:ext>
            </a:extLst>
          </p:cNvPr>
          <p:cNvSpPr txBox="1"/>
          <p:nvPr/>
        </p:nvSpPr>
        <p:spPr>
          <a:xfrm>
            <a:off x="5357924" y="1965170"/>
            <a:ext cx="300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3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시연 영상</a:t>
            </a:r>
            <a:endParaRPr lang="en-US" altLang="ko-KR" sz="4800" spc="-3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15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20F2BB4-D517-A09A-4654-662369477068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6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AF08A-2888-E132-5DA4-F624E1FE0889}"/>
              </a:ext>
            </a:extLst>
          </p:cNvPr>
          <p:cNvSpPr txBox="1"/>
          <p:nvPr/>
        </p:nvSpPr>
        <p:spPr>
          <a:xfrm>
            <a:off x="1671061" y="269859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CDFF28-A259-2D6A-07E9-03F4A7A2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B760C-3A95-4F3E-91C6-5CBD38F9BC0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ppt 웹 시연">
            <a:hlinkClick r:id="" action="ppaction://media"/>
            <a:extLst>
              <a:ext uri="{FF2B5EF4-FFF2-40B4-BE49-F238E27FC236}">
                <a16:creationId xmlns:a16="http://schemas.microsoft.com/office/drawing/2014/main" id="{9E0A771D-F873-248C-819A-24E7E7902F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0406" y="1052512"/>
            <a:ext cx="8822766" cy="49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DB978E16-58C7-4A82-8DA6-E4AFFD5A74A4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1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447801" y="216342"/>
            <a:ext cx="148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추진배경</a:t>
            </a:r>
            <a:endParaRPr lang="ko-KR" altLang="en-US" sz="2000" spc="-3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2C5F77-6C11-8C4D-EB4F-4F177DD1E2CB}"/>
              </a:ext>
            </a:extLst>
          </p:cNvPr>
          <p:cNvSpPr txBox="1"/>
          <p:nvPr/>
        </p:nvSpPr>
        <p:spPr>
          <a:xfrm>
            <a:off x="4378127" y="4621911"/>
            <a:ext cx="3013245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온라인 시장 규모가 급속한 증가로대형 유통사들과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경쟁 심화</a:t>
            </a:r>
            <a:r>
              <a:rPr lang="en-US" altLang="ko-KR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endParaRPr lang="en-US" sz="1600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8B8DD-0467-8AAA-7D01-AEE672019DC9}"/>
              </a:ext>
            </a:extLst>
          </p:cNvPr>
          <p:cNvSpPr txBox="1"/>
          <p:nvPr/>
        </p:nvSpPr>
        <p:spPr>
          <a:xfrm>
            <a:off x="7877798" y="4614635"/>
            <a:ext cx="3369321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온라인 주문상품 배송 지연으로 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 불만 증가</a:t>
            </a:r>
            <a:r>
              <a:rPr lang="en-US" altLang="ko-KR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 증가율 감소</a:t>
            </a:r>
            <a:endParaRPr 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72DE8-3C8A-94BF-161F-80A3BBAEAF2E}"/>
              </a:ext>
            </a:extLst>
          </p:cNvPr>
          <p:cNvSpPr txBox="1"/>
          <p:nvPr/>
        </p:nvSpPr>
        <p:spPr>
          <a:xfrm>
            <a:off x="1279706" y="4643429"/>
            <a:ext cx="2724150" cy="8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출산율</a:t>
            </a:r>
            <a:r>
              <a:rPr 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sz="16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하락</a:t>
            </a:r>
            <a:r>
              <a:rPr 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으로</a:t>
            </a:r>
            <a:r>
              <a:rPr 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인해</a:t>
            </a:r>
            <a:r>
              <a:rPr 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유아용품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시장</a:t>
            </a:r>
            <a:r>
              <a:rPr 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판매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량</a:t>
            </a:r>
            <a:r>
              <a:rPr 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감소</a:t>
            </a:r>
            <a:endParaRPr lang="en-US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6" name="사각형: 둥근 모서리 29">
            <a:extLst>
              <a:ext uri="{FF2B5EF4-FFF2-40B4-BE49-F238E27FC236}">
                <a16:creationId xmlns:a16="http://schemas.microsoft.com/office/drawing/2014/main" id="{5FBC8FEB-CF8C-42BE-A68F-2BDC1D458FDB}"/>
              </a:ext>
            </a:extLst>
          </p:cNvPr>
          <p:cNvSpPr/>
          <p:nvPr/>
        </p:nvSpPr>
        <p:spPr>
          <a:xfrm>
            <a:off x="1020062" y="5704266"/>
            <a:ext cx="10227058" cy="599779"/>
          </a:xfrm>
          <a:prstGeom prst="roundRect">
            <a:avLst>
              <a:gd name="adj" fmla="val 16667"/>
            </a:avLst>
          </a:prstGeom>
          <a:solidFill>
            <a:srgbClr val="262B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“ </a:t>
            </a:r>
            <a:r>
              <a: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독보적인 시장</a:t>
            </a: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경쟁력을 갖추어 재구매율을 높이고</a:t>
            </a: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물품 적기 배송을 통한 매출 증대 </a:t>
            </a:r>
            <a:r>
              <a:rPr lang="en-US" altLang="ko-KR" sz="20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”</a:t>
            </a:r>
            <a:endParaRPr lang="ko-KR" altLang="en-US" sz="2000" dirty="0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E51CD8BD-E118-81A4-25AA-B5DDA81053B3}"/>
              </a:ext>
            </a:extLst>
          </p:cNvPr>
          <p:cNvGraphicFramePr/>
          <p:nvPr/>
        </p:nvGraphicFramePr>
        <p:xfrm>
          <a:off x="1020062" y="1218322"/>
          <a:ext cx="3250810" cy="3134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FC79477E-7A74-A433-D9F9-D4D1823C60F9}"/>
              </a:ext>
            </a:extLst>
          </p:cNvPr>
          <p:cNvGraphicFramePr/>
          <p:nvPr/>
        </p:nvGraphicFramePr>
        <p:xfrm>
          <a:off x="4340778" y="1279764"/>
          <a:ext cx="3178549" cy="302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77455CE6-2252-4B8F-90F3-23078BE4C07C}"/>
              </a:ext>
            </a:extLst>
          </p:cNvPr>
          <p:cNvGrpSpPr/>
          <p:nvPr/>
        </p:nvGrpSpPr>
        <p:grpSpPr>
          <a:xfrm>
            <a:off x="4734560" y="2011680"/>
            <a:ext cx="2368516" cy="1159693"/>
            <a:chOff x="4744956" y="1626046"/>
            <a:chExt cx="2368516" cy="1159693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F1FF64B-D495-B55A-DA30-04073E343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956" y="2443465"/>
              <a:ext cx="669464" cy="342274"/>
            </a:xfrm>
            <a:prstGeom prst="line">
              <a:avLst/>
            </a:prstGeom>
            <a:ln w="38100">
              <a:solidFill>
                <a:srgbClr val="B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C800C23-57EA-9B52-5C17-949699491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185" y="2200260"/>
              <a:ext cx="538263" cy="243205"/>
            </a:xfrm>
            <a:prstGeom prst="line">
              <a:avLst/>
            </a:prstGeom>
            <a:ln w="38100">
              <a:solidFill>
                <a:srgbClr val="B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E81F972-F546-D13A-5F13-FDCBAC1B8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331" y="1899887"/>
              <a:ext cx="676922" cy="341286"/>
            </a:xfrm>
            <a:prstGeom prst="line">
              <a:avLst/>
            </a:prstGeom>
            <a:ln w="38100">
              <a:solidFill>
                <a:srgbClr val="B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FCC2C4B-3E54-3E85-7C6E-DE147A175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9351" y="1626046"/>
              <a:ext cx="574121" cy="273841"/>
            </a:xfrm>
            <a:prstGeom prst="line">
              <a:avLst/>
            </a:prstGeom>
            <a:ln w="38100">
              <a:solidFill>
                <a:srgbClr val="B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9901921C-89A6-ACB2-37FB-99679872DEA7}"/>
              </a:ext>
            </a:extLst>
          </p:cNvPr>
          <p:cNvGraphicFramePr/>
          <p:nvPr/>
        </p:nvGraphicFramePr>
        <p:xfrm>
          <a:off x="7893598" y="1233085"/>
          <a:ext cx="3110598" cy="3097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4E1CDAB-CF05-429B-BB6A-65647B987913}"/>
              </a:ext>
            </a:extLst>
          </p:cNvPr>
          <p:cNvSpPr txBox="1"/>
          <p:nvPr/>
        </p:nvSpPr>
        <p:spPr>
          <a:xfrm>
            <a:off x="2641781" y="387776"/>
            <a:ext cx="274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유아용품시장과 기업의 현 위치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86BECF-587B-4252-B3A1-0D15F6458C6E}"/>
              </a:ext>
            </a:extLst>
          </p:cNvPr>
          <p:cNvSpPr txBox="1"/>
          <p:nvPr/>
        </p:nvSpPr>
        <p:spPr>
          <a:xfrm>
            <a:off x="2257520" y="4163769"/>
            <a:ext cx="2724150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출처 </a:t>
            </a:r>
            <a:r>
              <a:rPr lang="en-US" altLang="ko-KR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통계청</a:t>
            </a:r>
            <a:endParaRPr lang="en-US" sz="105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15F513-55E7-4BBB-8F52-E26F82631EFC}"/>
              </a:ext>
            </a:extLst>
          </p:cNvPr>
          <p:cNvSpPr txBox="1"/>
          <p:nvPr/>
        </p:nvSpPr>
        <p:spPr>
          <a:xfrm>
            <a:off x="5153649" y="4151638"/>
            <a:ext cx="2724150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출처 </a:t>
            </a:r>
            <a:r>
              <a:rPr lang="en-US" altLang="ko-KR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: </a:t>
            </a: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통계청</a:t>
            </a:r>
            <a:r>
              <a:rPr lang="en-US" altLang="ko-KR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05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하나금융투자</a:t>
            </a:r>
            <a:endParaRPr lang="en-US" sz="105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3" name="슬라이드 번호 개체 틀 3">
            <a:extLst>
              <a:ext uri="{FF2B5EF4-FFF2-40B4-BE49-F238E27FC236}">
                <a16:creationId xmlns:a16="http://schemas.microsoft.com/office/drawing/2014/main" id="{0CFB9EBE-8654-4503-898E-068B515E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622CD-C4CD-458D-B2EF-456193128BD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AC3019-CA2F-42D2-99DA-853F906BC9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84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839C2-BAAB-4531-A42C-39A13C09E321}"/>
              </a:ext>
            </a:extLst>
          </p:cNvPr>
          <p:cNvSpPr txBox="1"/>
          <p:nvPr/>
        </p:nvSpPr>
        <p:spPr>
          <a:xfrm>
            <a:off x="901700" y="353533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4800" spc="-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7BB46-D20C-4691-90BE-53A327DE53FE}"/>
              </a:ext>
            </a:extLst>
          </p:cNvPr>
          <p:cNvSpPr txBox="1"/>
          <p:nvPr/>
        </p:nvSpPr>
        <p:spPr>
          <a:xfrm>
            <a:off x="911225" y="2406789"/>
            <a:ext cx="26439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2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D9196-FDCC-48C5-B450-B9E258B2AEB3}"/>
              </a:ext>
            </a:extLst>
          </p:cNvPr>
          <p:cNvSpPr txBox="1"/>
          <p:nvPr/>
        </p:nvSpPr>
        <p:spPr>
          <a:xfrm>
            <a:off x="1853568" y="3429000"/>
            <a:ext cx="4801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 및 개선기회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E589E46B-42B9-4967-8550-6D51022E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E866CBAF-0059-4A45-4DB4-47077B54772C}"/>
              </a:ext>
            </a:extLst>
          </p:cNvPr>
          <p:cNvSpPr/>
          <p:nvPr/>
        </p:nvSpPr>
        <p:spPr>
          <a:xfrm>
            <a:off x="8109782" y="1108980"/>
            <a:ext cx="3331087" cy="1833445"/>
          </a:xfrm>
          <a:prstGeom prst="rect">
            <a:avLst/>
          </a:prstGeom>
          <a:solidFill>
            <a:srgbClr val="E9E9ED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119AFA8-D95E-912E-2449-93C5C9C58AC6}"/>
              </a:ext>
            </a:extLst>
          </p:cNvPr>
          <p:cNvSpPr/>
          <p:nvPr/>
        </p:nvSpPr>
        <p:spPr>
          <a:xfrm>
            <a:off x="4649098" y="3067208"/>
            <a:ext cx="3313671" cy="196584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D1B20D2-D02C-C257-9F6B-65F68B1DCD7D}"/>
              </a:ext>
            </a:extLst>
          </p:cNvPr>
          <p:cNvSpPr/>
          <p:nvPr/>
        </p:nvSpPr>
        <p:spPr>
          <a:xfrm>
            <a:off x="4631682" y="1108591"/>
            <a:ext cx="3331087" cy="1852885"/>
          </a:xfrm>
          <a:prstGeom prst="rect">
            <a:avLst/>
          </a:prstGeom>
          <a:solidFill>
            <a:srgbClr val="E9E9ED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3CC2229-3DD4-C5B5-68FF-AF9551670D80}"/>
              </a:ext>
            </a:extLst>
          </p:cNvPr>
          <p:cNvSpPr/>
          <p:nvPr/>
        </p:nvSpPr>
        <p:spPr>
          <a:xfrm>
            <a:off x="1027143" y="3064852"/>
            <a:ext cx="3472969" cy="196584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CA05C7D-CC6D-6F13-5636-618AA72FB008}"/>
              </a:ext>
            </a:extLst>
          </p:cNvPr>
          <p:cNvSpPr/>
          <p:nvPr/>
        </p:nvSpPr>
        <p:spPr>
          <a:xfrm>
            <a:off x="1026298" y="1128031"/>
            <a:ext cx="3473814" cy="1836485"/>
          </a:xfrm>
          <a:prstGeom prst="rect">
            <a:avLst/>
          </a:prstGeom>
          <a:solidFill>
            <a:srgbClr val="E9E9ED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DE2BA-F3DC-AEC2-6357-F1FC5D0B9E7D}"/>
              </a:ext>
            </a:extLst>
          </p:cNvPr>
          <p:cNvSpPr txBox="1"/>
          <p:nvPr/>
        </p:nvSpPr>
        <p:spPr>
          <a:xfrm>
            <a:off x="8641080" y="1093174"/>
            <a:ext cx="2560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3.</a:t>
            </a:r>
            <a:r>
              <a:rPr lang="en-US" altLang="ko-KR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높은 배송 </a:t>
            </a:r>
            <a:r>
              <a:rPr lang="ko-KR" altLang="en-US" sz="1600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불만족도읺</a:t>
            </a:r>
            <a:endParaRPr lang="ko-KR" altLang="en-US" b="1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F93FB-BE4C-5D17-F494-5E2A8B22419A}"/>
              </a:ext>
            </a:extLst>
          </p:cNvPr>
          <p:cNvSpPr txBox="1"/>
          <p:nvPr/>
        </p:nvSpPr>
        <p:spPr>
          <a:xfrm>
            <a:off x="5338370" y="1074707"/>
            <a:ext cx="1995069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2.</a:t>
            </a:r>
            <a:r>
              <a:rPr lang="en-US" altLang="ko-KR" sz="1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낮은</a:t>
            </a:r>
            <a:r>
              <a:rPr lang="ko-KR" altLang="en-US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재구매율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23D66AF2-59B1-AC9D-BD1C-53260EF0F135}"/>
              </a:ext>
            </a:extLst>
          </p:cNvPr>
          <p:cNvSpPr txBox="1"/>
          <p:nvPr/>
        </p:nvSpPr>
        <p:spPr>
          <a:xfrm>
            <a:off x="1153581" y="1596309"/>
            <a:ext cx="3331086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고객들의 자녀에 대한 정확한 발달 상태 데이터가 부족하여 고객 맞춤 추천 불가능 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D86AC11E-35FF-5401-B2E0-4D068FC2A455}"/>
              </a:ext>
            </a:extLst>
          </p:cNvPr>
          <p:cNvSpPr txBox="1"/>
          <p:nvPr/>
        </p:nvSpPr>
        <p:spPr>
          <a:xfrm>
            <a:off x="1153580" y="1097166"/>
            <a:ext cx="333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1.</a:t>
            </a:r>
            <a:r>
              <a:rPr lang="ko-KR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r>
              <a:rPr lang="ko-KR" altLang="en-US" sz="1600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유아 특성에 따른 제품 추천 미흡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08FCF-B149-35B1-4CE8-4013ADCEE2DF}"/>
              </a:ext>
            </a:extLst>
          </p:cNvPr>
          <p:cNvSpPr txBox="1"/>
          <p:nvPr/>
        </p:nvSpPr>
        <p:spPr>
          <a:xfrm>
            <a:off x="8022242" y="5030700"/>
            <a:ext cx="349725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700" b="1" dirty="0">
                <a:solidFill>
                  <a:schemeClr val="tx1"/>
                </a:solidFill>
                <a:latin typeface="a타이틀고딕1"/>
                <a:ea typeface="a타이틀고딕1"/>
              </a:rPr>
              <a:t>-&gt; </a:t>
            </a:r>
            <a:r>
              <a:rPr lang="ko-KR" altLang="en-US" sz="1700" b="1" dirty="0">
                <a:solidFill>
                  <a:schemeClr val="tx1"/>
                </a:solidFill>
                <a:latin typeface="a타이틀고딕1"/>
                <a:ea typeface="a타이틀고딕1"/>
              </a:rPr>
              <a:t>지역별 유통기지 건설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52B80-ADEB-1B1D-3DEF-5A50158B6378}"/>
              </a:ext>
            </a:extLst>
          </p:cNvPr>
          <p:cNvSpPr txBox="1"/>
          <p:nvPr/>
        </p:nvSpPr>
        <p:spPr>
          <a:xfrm>
            <a:off x="1091048" y="5021467"/>
            <a:ext cx="2893741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-&gt; </a:t>
            </a:r>
            <a:r>
              <a:rPr lang="ko-KR" altLang="en-US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고객 </a:t>
            </a:r>
            <a:r>
              <a:rPr lang="ko-KR" altLang="en-US" sz="1600" b="1" dirty="0">
                <a:latin typeface="a타이틀고딕1"/>
                <a:ea typeface="a타이틀고딕1"/>
              </a:rPr>
              <a:t>맞</a:t>
            </a:r>
            <a:r>
              <a:rPr lang="ko-KR" altLang="en-US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춤형 추천 서비스 제공 </a:t>
            </a:r>
            <a:endParaRPr lang="en-US" altLang="ko-KR" sz="1600" b="1" dirty="0">
              <a:solidFill>
                <a:schemeClr val="tx1"/>
              </a:solidFill>
              <a:latin typeface="a타이틀고딕1"/>
              <a:ea typeface="a타이틀고딕1"/>
            </a:endParaRPr>
          </a:p>
        </p:txBody>
      </p:sp>
      <p:sp>
        <p:nvSpPr>
          <p:cNvPr id="29" name="사각형: 둥근 모서리 29">
            <a:extLst>
              <a:ext uri="{FF2B5EF4-FFF2-40B4-BE49-F238E27FC236}">
                <a16:creationId xmlns:a16="http://schemas.microsoft.com/office/drawing/2014/main" id="{8B0BCE43-95A7-0F14-5C5E-1CBBC39A2AB2}"/>
              </a:ext>
            </a:extLst>
          </p:cNvPr>
          <p:cNvSpPr/>
          <p:nvPr/>
        </p:nvSpPr>
        <p:spPr>
          <a:xfrm>
            <a:off x="2055818" y="5633038"/>
            <a:ext cx="9380594" cy="684018"/>
          </a:xfrm>
          <a:prstGeom prst="roundRect">
            <a:avLst>
              <a:gd name="adj" fmla="val 16667"/>
            </a:avLst>
          </a:prstGeom>
          <a:solidFill>
            <a:srgbClr val="336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srgbClr val="264C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2000" b="1" dirty="0">
                <a:solidFill>
                  <a:srgbClr val="264C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매출액 </a:t>
            </a:r>
            <a:r>
              <a:rPr lang="en-US" altLang="ko-KR" sz="2000" b="1" dirty="0">
                <a:solidFill>
                  <a:srgbClr val="264C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25% </a:t>
            </a:r>
            <a:r>
              <a:rPr lang="ko-KR" altLang="en-US" sz="2000" b="1" dirty="0">
                <a:solidFill>
                  <a:srgbClr val="264C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향상 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 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맞춤상품 구매율 및 재구매율 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30% 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증대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 </a:t>
            </a:r>
            <a:r>
              <a:rPr lang="ko-KR" altLang="en-US" sz="2000" b="1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이탈률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30% 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감소 </a:t>
            </a:r>
            <a:r>
              <a:rPr lang="en-US" altLang="ko-KR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947CB9C-BBF4-D9DB-9C40-E1A5E7E0E196}"/>
              </a:ext>
            </a:extLst>
          </p:cNvPr>
          <p:cNvGrpSpPr/>
          <p:nvPr/>
        </p:nvGrpSpPr>
        <p:grpSpPr>
          <a:xfrm>
            <a:off x="1240995" y="3111717"/>
            <a:ext cx="3267604" cy="346249"/>
            <a:chOff x="626024" y="3088940"/>
            <a:chExt cx="3267604" cy="34624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987C7D6-DD5A-D2FB-CD59-988EC82C5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86" t="16085" r="11413" b="18333"/>
            <a:stretch/>
          </p:blipFill>
          <p:spPr>
            <a:xfrm>
              <a:off x="847146" y="3103480"/>
              <a:ext cx="583478" cy="31717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A323CE-E483-A2A8-C535-E4792E7517CC}"/>
                </a:ext>
              </a:extLst>
            </p:cNvPr>
            <p:cNvSpPr txBox="1"/>
            <p:nvPr/>
          </p:nvSpPr>
          <p:spPr>
            <a:xfrm>
              <a:off x="626024" y="3088940"/>
              <a:ext cx="3267604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1500" b="1" dirty="0">
                  <a:latin typeface="a타이틀고딕1"/>
                  <a:ea typeface="a타이틀고딕1"/>
                </a:rPr>
                <a:t>[            </a:t>
              </a: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AI </a:t>
              </a:r>
              <a:r>
                <a:rPr lang="ko-KR" altLang="en-US" sz="1500" b="1" dirty="0">
                  <a:latin typeface="a타이틀고딕1"/>
                  <a:ea typeface="a타이틀고딕1"/>
                </a:rPr>
                <a:t>유아</a:t>
              </a:r>
              <a:r>
                <a:rPr lang="ko-KR" altLang="en-US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 용품 추천 서비스 </a:t>
              </a: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]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8754E27-DE36-376D-591F-3A6DB53BA217}"/>
              </a:ext>
            </a:extLst>
          </p:cNvPr>
          <p:cNvSpPr txBox="1"/>
          <p:nvPr/>
        </p:nvSpPr>
        <p:spPr>
          <a:xfrm>
            <a:off x="1091048" y="3592748"/>
            <a:ext cx="3393619" cy="120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아이 발육 상태에 맞는 추천 서비스 제공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0~24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개월 대상 인기 상품 샘플 제공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해당 서비스의 고객 만족도 높음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B87E645-AF0A-E943-0376-A4BAFA5CF73B}"/>
              </a:ext>
            </a:extLst>
          </p:cNvPr>
          <p:cNvSpPr/>
          <p:nvPr/>
        </p:nvSpPr>
        <p:spPr>
          <a:xfrm>
            <a:off x="8105325" y="3064852"/>
            <a:ext cx="3331087" cy="1965848"/>
          </a:xfrm>
          <a:prstGeom prst="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551641-5C13-D13E-79EC-E8D75C510FC3}"/>
              </a:ext>
            </a:extLst>
          </p:cNvPr>
          <p:cNvSpPr txBox="1"/>
          <p:nvPr/>
        </p:nvSpPr>
        <p:spPr>
          <a:xfrm>
            <a:off x="4693057" y="5088336"/>
            <a:ext cx="28058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-&gt; </a:t>
            </a:r>
            <a:r>
              <a:rPr lang="ko-KR" altLang="en-US" sz="1600" b="1" dirty="0">
                <a:solidFill>
                  <a:schemeClr val="tx1"/>
                </a:solidFill>
                <a:latin typeface="a타이틀고딕1"/>
                <a:ea typeface="a타이틀고딕1"/>
              </a:rPr>
              <a:t>정기배송서비스</a:t>
            </a:r>
          </a:p>
        </p:txBody>
      </p:sp>
      <p:sp>
        <p:nvSpPr>
          <p:cNvPr id="69" name="사각형: 둥근 모서리 29">
            <a:extLst>
              <a:ext uri="{FF2B5EF4-FFF2-40B4-BE49-F238E27FC236}">
                <a16:creationId xmlns:a16="http://schemas.microsoft.com/office/drawing/2014/main" id="{FCB99517-2B0C-E93C-FC4D-A7F3E85042D3}"/>
              </a:ext>
            </a:extLst>
          </p:cNvPr>
          <p:cNvSpPr/>
          <p:nvPr/>
        </p:nvSpPr>
        <p:spPr>
          <a:xfrm>
            <a:off x="1059311" y="5631732"/>
            <a:ext cx="893313" cy="684018"/>
          </a:xfrm>
          <a:prstGeom prst="roundRect">
            <a:avLst>
              <a:gd name="adj" fmla="val 16667"/>
            </a:avLst>
          </a:prstGeom>
          <a:solidFill>
            <a:srgbClr val="3366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목표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97ACAC-385D-447F-BA27-2C486E11AFB6}"/>
              </a:ext>
            </a:extLst>
          </p:cNvPr>
          <p:cNvSpPr txBox="1"/>
          <p:nvPr/>
        </p:nvSpPr>
        <p:spPr>
          <a:xfrm>
            <a:off x="1462117" y="221298"/>
            <a:ext cx="227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현황 및 개선기회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148132-9926-40AB-A662-97578132561E}"/>
              </a:ext>
            </a:extLst>
          </p:cNvPr>
          <p:cNvSpPr txBox="1"/>
          <p:nvPr/>
        </p:nvSpPr>
        <p:spPr>
          <a:xfrm>
            <a:off x="3671254" y="368202"/>
            <a:ext cx="3114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유아용품 쇼핑몰의 현황과 개선기회</a:t>
            </a:r>
          </a:p>
        </p:txBody>
      </p:sp>
      <p:sp>
        <p:nvSpPr>
          <p:cNvPr id="42" name="슬라이드 번호 개체 틀 3">
            <a:extLst>
              <a:ext uri="{FF2B5EF4-FFF2-40B4-BE49-F238E27FC236}">
                <a16:creationId xmlns:a16="http://schemas.microsoft.com/office/drawing/2014/main" id="{DD90BD6B-93DA-418E-BF0A-80158A29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25E0AD-CEE6-4E79-B676-4ED984B59923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2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1B615C97-98E7-360A-BDF5-4C396DF50856}"/>
              </a:ext>
            </a:extLst>
          </p:cNvPr>
          <p:cNvSpPr txBox="1"/>
          <p:nvPr/>
        </p:nvSpPr>
        <p:spPr>
          <a:xfrm>
            <a:off x="8172985" y="1587423"/>
            <a:ext cx="3195764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주력품목의 주문 증가로 인해 고객들의 배송 불만족도 증가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0DBB6A-49CA-A578-8992-F6D505D3B9A5}"/>
              </a:ext>
            </a:extLst>
          </p:cNvPr>
          <p:cNvSpPr/>
          <p:nvPr/>
        </p:nvSpPr>
        <p:spPr>
          <a:xfrm>
            <a:off x="1038792" y="1137518"/>
            <a:ext cx="3473814" cy="417322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1C213D-5759-5CCC-E62F-491DA8D798CF}"/>
              </a:ext>
            </a:extLst>
          </p:cNvPr>
          <p:cNvSpPr/>
          <p:nvPr/>
        </p:nvSpPr>
        <p:spPr>
          <a:xfrm>
            <a:off x="4671835" y="1128031"/>
            <a:ext cx="3328138" cy="417322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E7F130-C187-E545-6235-1E1D035C1CD0}"/>
              </a:ext>
            </a:extLst>
          </p:cNvPr>
          <p:cNvSpPr/>
          <p:nvPr/>
        </p:nvSpPr>
        <p:spPr>
          <a:xfrm>
            <a:off x="1026299" y="3070248"/>
            <a:ext cx="3458368" cy="473516"/>
          </a:xfrm>
          <a:prstGeom prst="rect">
            <a:avLst/>
          </a:prstGeom>
          <a:solidFill>
            <a:schemeClr val="accent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D729C1-367A-1462-4BC0-69AC93F8950B}"/>
              </a:ext>
            </a:extLst>
          </p:cNvPr>
          <p:cNvSpPr/>
          <p:nvPr/>
        </p:nvSpPr>
        <p:spPr>
          <a:xfrm>
            <a:off x="4649098" y="3070248"/>
            <a:ext cx="3331087" cy="473516"/>
          </a:xfrm>
          <a:prstGeom prst="rect">
            <a:avLst/>
          </a:prstGeom>
          <a:solidFill>
            <a:schemeClr val="accent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EB0F3A-C3F6-37AE-FAAD-7DC206E320BE}"/>
              </a:ext>
            </a:extLst>
          </p:cNvPr>
          <p:cNvSpPr/>
          <p:nvPr/>
        </p:nvSpPr>
        <p:spPr>
          <a:xfrm>
            <a:off x="8120684" y="3071121"/>
            <a:ext cx="3331087" cy="473516"/>
          </a:xfrm>
          <a:prstGeom prst="rect">
            <a:avLst/>
          </a:prstGeom>
          <a:solidFill>
            <a:schemeClr val="accent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F25B4A-556B-F3CF-0860-85101F9B0CD1}"/>
              </a:ext>
            </a:extLst>
          </p:cNvPr>
          <p:cNvSpPr/>
          <p:nvPr/>
        </p:nvSpPr>
        <p:spPr>
          <a:xfrm>
            <a:off x="8121998" y="1128031"/>
            <a:ext cx="3328138" cy="417322"/>
          </a:xfrm>
          <a:prstGeom prst="rect">
            <a:avLst/>
          </a:prstGeom>
          <a:solidFill>
            <a:schemeClr val="bg2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AD6A4E-48D0-9EDE-A522-11992F69F20E}"/>
              </a:ext>
            </a:extLst>
          </p:cNvPr>
          <p:cNvGrpSpPr/>
          <p:nvPr/>
        </p:nvGrpSpPr>
        <p:grpSpPr>
          <a:xfrm>
            <a:off x="5061514" y="3143706"/>
            <a:ext cx="3267604" cy="349504"/>
            <a:chOff x="6828906" y="163853"/>
            <a:chExt cx="3267604" cy="3495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52DF8D-9798-6E5F-AB17-F626F0E0C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9773" y="171349"/>
              <a:ext cx="878339" cy="3420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9AFD10-ED8F-8B7D-6DA3-A7F433F22CFC}"/>
                </a:ext>
              </a:extLst>
            </p:cNvPr>
            <p:cNvSpPr txBox="1"/>
            <p:nvPr/>
          </p:nvSpPr>
          <p:spPr>
            <a:xfrm>
              <a:off x="6828906" y="163853"/>
              <a:ext cx="3267604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[	  </a:t>
              </a:r>
              <a:r>
                <a:rPr lang="ko-KR" altLang="en-US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정기배송서비스</a:t>
              </a: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]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9B07B13-D74F-A922-2E17-0ADF72F84EA9}"/>
              </a:ext>
            </a:extLst>
          </p:cNvPr>
          <p:cNvSpPr txBox="1"/>
          <p:nvPr/>
        </p:nvSpPr>
        <p:spPr>
          <a:xfrm>
            <a:off x="4617830" y="3613175"/>
            <a:ext cx="3393619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주기적으로 사는 상품들을 자동으로 결제하고 원하는 날짜에 배송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9E28D8-5712-1833-480D-9CB9622C4884}"/>
              </a:ext>
            </a:extLst>
          </p:cNvPr>
          <p:cNvGrpSpPr/>
          <p:nvPr/>
        </p:nvGrpSpPr>
        <p:grpSpPr>
          <a:xfrm>
            <a:off x="8822558" y="3108754"/>
            <a:ext cx="3267604" cy="346249"/>
            <a:chOff x="7730299" y="-455813"/>
            <a:chExt cx="3267604" cy="34624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230E0C5-EE88-704D-4E83-B194CEC1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6469" y="-385559"/>
              <a:ext cx="928161" cy="2759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B3DE9E-A19E-C088-424C-0314E0E011A8}"/>
                </a:ext>
              </a:extLst>
            </p:cNvPr>
            <p:cNvSpPr txBox="1"/>
            <p:nvPr/>
          </p:nvSpPr>
          <p:spPr>
            <a:xfrm>
              <a:off x="7730299" y="-455813"/>
              <a:ext cx="3267604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[	</a:t>
              </a:r>
              <a:r>
                <a:rPr lang="en-US" altLang="ko-KR" sz="1500" b="1">
                  <a:solidFill>
                    <a:schemeClr val="tx1"/>
                  </a:solidFill>
                  <a:latin typeface="a타이틀고딕1"/>
                  <a:ea typeface="a타이틀고딕1"/>
                </a:rPr>
                <a:t>  </a:t>
              </a:r>
              <a:r>
                <a:rPr lang="ko-KR" altLang="en-US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로켓배송</a:t>
              </a:r>
              <a:r>
                <a:rPr lang="en-US" altLang="ko-KR" sz="1500" b="1" dirty="0">
                  <a:solidFill>
                    <a:schemeClr val="tx1"/>
                  </a:solidFill>
                  <a:latin typeface="a타이틀고딕1"/>
                  <a:ea typeface="a타이틀고딕1"/>
                </a:rPr>
                <a:t>]</a:t>
              </a:r>
            </a:p>
          </p:txBody>
        </p:sp>
      </p:grpSp>
      <p:sp>
        <p:nvSpPr>
          <p:cNvPr id="28" name="TextBox 14">
            <a:extLst>
              <a:ext uri="{FF2B5EF4-FFF2-40B4-BE49-F238E27FC236}">
                <a16:creationId xmlns:a16="http://schemas.microsoft.com/office/drawing/2014/main" id="{84E00C13-16B9-4603-325D-994A72400294}"/>
              </a:ext>
            </a:extLst>
          </p:cNvPr>
          <p:cNvSpPr txBox="1"/>
          <p:nvPr/>
        </p:nvSpPr>
        <p:spPr>
          <a:xfrm>
            <a:off x="4708051" y="1554010"/>
            <a:ext cx="3195764" cy="700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물품들의 재구매율이 낮아 고객 이탈로 이어질 우려가 있음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90C69-7843-2EAC-922F-A68A6774019D}"/>
              </a:ext>
            </a:extLst>
          </p:cNvPr>
          <p:cNvSpPr txBox="1"/>
          <p:nvPr/>
        </p:nvSpPr>
        <p:spPr>
          <a:xfrm>
            <a:off x="8103268" y="3614891"/>
            <a:ext cx="3393619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지역별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24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곳에 유통기지를 설치하여 </a:t>
            </a:r>
            <a:r>
              <a:rPr lang="ko-KR" altLang="en-US" sz="1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로켓배공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서비스 제공 가능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8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D6F6E6-042A-4FFD-B23A-BC6699769B9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95764-5D9A-4D36-9BAF-59F7392B7896}"/>
              </a:ext>
            </a:extLst>
          </p:cNvPr>
          <p:cNvSpPr txBox="1"/>
          <p:nvPr/>
        </p:nvSpPr>
        <p:spPr>
          <a:xfrm>
            <a:off x="5669280" y="2418159"/>
            <a:ext cx="26439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3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3C706-5A6C-4D41-869F-AFC19D54527F}"/>
              </a:ext>
            </a:extLst>
          </p:cNvPr>
          <p:cNvSpPr txBox="1"/>
          <p:nvPr/>
        </p:nvSpPr>
        <p:spPr>
          <a:xfrm>
            <a:off x="6605906" y="3429000"/>
            <a:ext cx="4778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-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 계획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BB26E8E4-74FD-4E06-9DD8-F417B9C9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521E29-37E0-45F0-9CA6-BE9F90E435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52" y="97155"/>
            <a:ext cx="4834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8891BC-0DF1-D967-4571-65D9DE1A5A84}"/>
              </a:ext>
            </a:extLst>
          </p:cNvPr>
          <p:cNvSpPr/>
          <p:nvPr/>
        </p:nvSpPr>
        <p:spPr>
          <a:xfrm>
            <a:off x="3335838" y="3223858"/>
            <a:ext cx="2624767" cy="2876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81FABCE-72BE-6BFF-21C9-7DF5EA65B36E}"/>
              </a:ext>
            </a:extLst>
          </p:cNvPr>
          <p:cNvGraphicFramePr>
            <a:graphicFrameLocks noGrp="1"/>
          </p:cNvGraphicFramePr>
          <p:nvPr/>
        </p:nvGraphicFramePr>
        <p:xfrm>
          <a:off x="633440" y="1203960"/>
          <a:ext cx="10925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280">
                  <a:extLst>
                    <a:ext uri="{9D8B030D-6E8A-4147-A177-3AD203B41FA5}">
                      <a16:colId xmlns:a16="http://schemas.microsoft.com/office/drawing/2014/main" val="2879035668"/>
                    </a:ext>
                  </a:extLst>
                </a:gridCol>
                <a:gridCol w="2731280">
                  <a:extLst>
                    <a:ext uri="{9D8B030D-6E8A-4147-A177-3AD203B41FA5}">
                      <a16:colId xmlns:a16="http://schemas.microsoft.com/office/drawing/2014/main" val="1307248411"/>
                    </a:ext>
                  </a:extLst>
                </a:gridCol>
                <a:gridCol w="2731280">
                  <a:extLst>
                    <a:ext uri="{9D8B030D-6E8A-4147-A177-3AD203B41FA5}">
                      <a16:colId xmlns:a16="http://schemas.microsoft.com/office/drawing/2014/main" val="3447083922"/>
                    </a:ext>
                  </a:extLst>
                </a:gridCol>
                <a:gridCol w="2731280">
                  <a:extLst>
                    <a:ext uri="{9D8B030D-6E8A-4147-A177-3AD203B41FA5}">
                      <a16:colId xmlns:a16="http://schemas.microsoft.com/office/drawing/2014/main" val="1606167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데이터명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데이터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9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Sales_data.csv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유아용품 판매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7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199,999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33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Member_data.csv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고객 정보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8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81,360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1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Product_data.csv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제품 데이터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4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C456B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3,048</a:t>
                      </a:r>
                      <a:endParaRPr lang="ko-KR" altLang="en-US" dirty="0">
                        <a:solidFill>
                          <a:srgbClr val="4C456B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128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2C8ABEB-85E2-172B-8FB6-701DD66947B3}"/>
              </a:ext>
            </a:extLst>
          </p:cNvPr>
          <p:cNvSpPr txBox="1"/>
          <p:nvPr/>
        </p:nvSpPr>
        <p:spPr>
          <a:xfrm>
            <a:off x="675481" y="731869"/>
            <a:ext cx="246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8343C-30EE-145E-16AE-9AEBE22D8923}"/>
              </a:ext>
            </a:extLst>
          </p:cNvPr>
          <p:cNvSpPr txBox="1"/>
          <p:nvPr/>
        </p:nvSpPr>
        <p:spPr>
          <a:xfrm>
            <a:off x="583708" y="2779941"/>
            <a:ext cx="246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</a:t>
            </a:r>
            <a:r>
              <a:rPr lang="ko-KR" altLang="en-US" b="1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전처리</a:t>
            </a:r>
            <a:endParaRPr lang="ko-KR" altLang="en-US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ABE77D-0F8E-0A01-514C-4A3B91601388}"/>
              </a:ext>
            </a:extLst>
          </p:cNvPr>
          <p:cNvSpPr/>
          <p:nvPr/>
        </p:nvSpPr>
        <p:spPr>
          <a:xfrm>
            <a:off x="633441" y="3230171"/>
            <a:ext cx="2624767" cy="2876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801974-C72F-EC0C-D40E-3C75A112E756}"/>
              </a:ext>
            </a:extLst>
          </p:cNvPr>
          <p:cNvSpPr/>
          <p:nvPr/>
        </p:nvSpPr>
        <p:spPr>
          <a:xfrm>
            <a:off x="6047715" y="3230171"/>
            <a:ext cx="5520061" cy="2876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696B30-1DBB-2FDE-F60B-6E707CDF5220}"/>
              </a:ext>
            </a:extLst>
          </p:cNvPr>
          <p:cNvSpPr/>
          <p:nvPr/>
        </p:nvSpPr>
        <p:spPr>
          <a:xfrm>
            <a:off x="633441" y="3235042"/>
            <a:ext cx="2624767" cy="484870"/>
          </a:xfrm>
          <a:prstGeom prst="rect">
            <a:avLst/>
          </a:prstGeom>
          <a:solidFill>
            <a:srgbClr val="262B4E">
              <a:alpha val="1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79D667-895C-3D8D-B58F-3B36F2DBB354}"/>
              </a:ext>
            </a:extLst>
          </p:cNvPr>
          <p:cNvSpPr/>
          <p:nvPr/>
        </p:nvSpPr>
        <p:spPr>
          <a:xfrm>
            <a:off x="3336783" y="3218980"/>
            <a:ext cx="2624767" cy="484870"/>
          </a:xfrm>
          <a:prstGeom prst="rect">
            <a:avLst/>
          </a:prstGeom>
          <a:solidFill>
            <a:srgbClr val="262B4E">
              <a:alpha val="1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이상값</a:t>
            </a:r>
            <a:r>
              <a:rPr lang="ko-KR" altLang="en-US" b="1" dirty="0">
                <a:solidFill>
                  <a:schemeClr val="tx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처리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23AF5E-1898-62DF-6D63-5DA0F2B5EBDD}"/>
              </a:ext>
            </a:extLst>
          </p:cNvPr>
          <p:cNvSpPr/>
          <p:nvPr/>
        </p:nvSpPr>
        <p:spPr>
          <a:xfrm>
            <a:off x="6046770" y="3235773"/>
            <a:ext cx="5530221" cy="484870"/>
          </a:xfrm>
          <a:prstGeom prst="rect">
            <a:avLst/>
          </a:prstGeom>
          <a:solidFill>
            <a:srgbClr val="262B4E">
              <a:alpha val="1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D74D1B-DA67-3E83-972D-78B80877D1E1}"/>
              </a:ext>
            </a:extLst>
          </p:cNvPr>
          <p:cNvSpPr txBox="1"/>
          <p:nvPr/>
        </p:nvSpPr>
        <p:spPr>
          <a:xfrm>
            <a:off x="767256" y="3307229"/>
            <a:ext cx="22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결측값</a:t>
            </a:r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처리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A50D2-5BAD-5D36-F4A2-46E3792BED56}"/>
              </a:ext>
            </a:extLst>
          </p:cNvPr>
          <p:cNvSpPr txBox="1"/>
          <p:nvPr/>
        </p:nvSpPr>
        <p:spPr>
          <a:xfrm>
            <a:off x="671100" y="3806791"/>
            <a:ext cx="26247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Member_data.csv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0.33%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결측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분석에서 제외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 </a:t>
            </a:r>
            <a:endParaRPr lang="ko-KR" altLang="en-US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1B37C0-18C9-1825-39CF-E0C7E972405F}"/>
              </a:ext>
            </a:extLst>
          </p:cNvPr>
          <p:cNvSpPr txBox="1"/>
          <p:nvPr/>
        </p:nvSpPr>
        <p:spPr>
          <a:xfrm>
            <a:off x="661885" y="4661362"/>
            <a:ext cx="257215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Sales_data.csv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구매시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월령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데이터에서 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15.92%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가 결측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분석에서 제외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B663C-DA92-F8F4-1B7B-3F55A4AFCD65}"/>
              </a:ext>
            </a:extLst>
          </p:cNvPr>
          <p:cNvSpPr txBox="1"/>
          <p:nvPr/>
        </p:nvSpPr>
        <p:spPr>
          <a:xfrm>
            <a:off x="3338413" y="3715041"/>
            <a:ext cx="2484319" cy="128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Product_data.csv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물품판매량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제품단가에서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이상값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발견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분석 목적에 따라 추후 포함 여부 결정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2146D-1B51-4087-89A2-00BD5B591BC6}"/>
              </a:ext>
            </a:extLst>
          </p:cNvPr>
          <p:cNvSpPr txBox="1"/>
          <p:nvPr/>
        </p:nvSpPr>
        <p:spPr>
          <a:xfrm>
            <a:off x="6985792" y="3260550"/>
            <a:ext cx="379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파생변수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B09EDD-B37A-AE1A-DD82-1D8A4A2FD5B9}"/>
              </a:ext>
            </a:extLst>
          </p:cNvPr>
          <p:cNvSpPr txBox="1"/>
          <p:nvPr/>
        </p:nvSpPr>
        <p:spPr>
          <a:xfrm>
            <a:off x="3338413" y="4959722"/>
            <a:ext cx="2484319" cy="106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Sales_data.csv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구매금액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결제금액 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4,000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여건의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이상값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발견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음수값은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제거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B6AC4D-F156-5517-781B-EDC5B4F80DE0}"/>
              </a:ext>
            </a:extLst>
          </p:cNvPr>
          <p:cNvSpPr txBox="1"/>
          <p:nvPr/>
        </p:nvSpPr>
        <p:spPr>
          <a:xfrm>
            <a:off x="6038500" y="5189522"/>
            <a:ext cx="4824249" cy="88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Product_data.csv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물품별 재구매횟수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물품별 재구매비율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기간별 재구매횟수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기간별 재구매비율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기간별 재구매평균금액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92ACD9-7116-225F-D899-7C30BBDA09C9}"/>
              </a:ext>
            </a:extLst>
          </p:cNvPr>
          <p:cNvSpPr txBox="1"/>
          <p:nvPr/>
        </p:nvSpPr>
        <p:spPr>
          <a:xfrm>
            <a:off x="6047715" y="4339244"/>
            <a:ext cx="5154143" cy="88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Member_data.csv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재구매횟수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총구매금액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총결제금액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최근구매일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휴면계정여부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최근성점수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행동빈도점수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구매금액점수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고객등급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0BCA69-178F-ADE7-66C4-AEDDACAB3B98}"/>
              </a:ext>
            </a:extLst>
          </p:cNvPr>
          <p:cNvSpPr txBox="1"/>
          <p:nvPr/>
        </p:nvSpPr>
        <p:spPr>
          <a:xfrm>
            <a:off x="6047716" y="3694236"/>
            <a:ext cx="5510846" cy="62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Sales_data.csv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Age_range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(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구매시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자녀 </a:t>
            </a:r>
            <a:r>
              <a:rPr lang="ko-KR" altLang="en-US" sz="1400" dirty="0" err="1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월령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범주화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),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배송기간</a:t>
            </a:r>
            <a:r>
              <a:rPr lang="en-US" altLang="ko-KR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배송준비기간</a:t>
            </a:r>
            <a:endParaRPr lang="en-US" altLang="ko-KR" sz="1400" dirty="0">
              <a:solidFill>
                <a:srgbClr val="4C456B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E984EA-DEBA-4B7E-A990-0C6BA96B593D}"/>
              </a:ext>
            </a:extLst>
          </p:cNvPr>
          <p:cNvSpPr txBox="1"/>
          <p:nvPr/>
        </p:nvSpPr>
        <p:spPr>
          <a:xfrm>
            <a:off x="1539336" y="194121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데이터분석계획</a:t>
            </a:r>
          </a:p>
        </p:txBody>
      </p:sp>
      <p:sp>
        <p:nvSpPr>
          <p:cNvPr id="35" name="슬라이드 번호 개체 틀 3">
            <a:extLst>
              <a:ext uri="{FF2B5EF4-FFF2-40B4-BE49-F238E27FC236}">
                <a16:creationId xmlns:a16="http://schemas.microsoft.com/office/drawing/2014/main" id="{5393FF46-4E1C-4AC5-9740-D97291B0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FF421D-48F0-4CC1-A375-DDFCEE757EFA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3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9F00C-7735-E8E5-08A2-5807D15BFF72}"/>
              </a:ext>
            </a:extLst>
          </p:cNvPr>
          <p:cNvSpPr txBox="1"/>
          <p:nvPr/>
        </p:nvSpPr>
        <p:spPr>
          <a:xfrm>
            <a:off x="3846666" y="364686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특성 확인 및 정제</a:t>
            </a:r>
          </a:p>
        </p:txBody>
      </p:sp>
    </p:spTree>
    <p:extLst>
      <p:ext uri="{BB962C8B-B14F-4D97-AF65-F5344CB8AC3E}">
        <p14:creationId xmlns:p14="http://schemas.microsoft.com/office/powerpoint/2010/main" val="120793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42591-345A-7CE8-55BB-30CA10D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6D09C611-9720-661C-43E6-CE207B2D8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92245"/>
              </p:ext>
            </p:extLst>
          </p:nvPr>
        </p:nvGraphicFramePr>
        <p:xfrm>
          <a:off x="344405" y="1120489"/>
          <a:ext cx="11503189" cy="529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606">
                  <a:extLst>
                    <a:ext uri="{9D8B030D-6E8A-4147-A177-3AD203B41FA5}">
                      <a16:colId xmlns:a16="http://schemas.microsoft.com/office/drawing/2014/main" val="1886421201"/>
                    </a:ext>
                  </a:extLst>
                </a:gridCol>
                <a:gridCol w="2542637">
                  <a:extLst>
                    <a:ext uri="{9D8B030D-6E8A-4147-A177-3AD203B41FA5}">
                      <a16:colId xmlns:a16="http://schemas.microsoft.com/office/drawing/2014/main" val="62228483"/>
                    </a:ext>
                  </a:extLst>
                </a:gridCol>
                <a:gridCol w="6116946">
                  <a:extLst>
                    <a:ext uri="{9D8B030D-6E8A-4147-A177-3AD203B41FA5}">
                      <a16:colId xmlns:a16="http://schemas.microsoft.com/office/drawing/2014/main" val="4213041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목적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분석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주요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6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66270"/>
                  </a:ext>
                </a:extLst>
              </a:tr>
              <a:tr h="9390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기존 고객 이탈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탐색적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히스토그램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파이차트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월별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요일별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구매건수 및 결제금액 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고객 유입경로  및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거주지역 비율 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고객 </a:t>
                      </a:r>
                      <a:r>
                        <a:rPr lang="ko-KR" altLang="en-US" sz="1200" dirty="0" err="1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이탈률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상품 재구매율 등 고객 현황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688444"/>
                  </a:ext>
                </a:extLst>
              </a:tr>
              <a:tr h="54546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재구매율 증대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탐색적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막대 그래프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주력 물품 재구매 주기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28059"/>
                  </a:ext>
                </a:extLst>
              </a:tr>
              <a:tr h="317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RFM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최근성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(R),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 행동빈도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(F),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구매액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(M)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의 가중치 합을 기준으로 자사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584C"/>
                          </a:solidFill>
                          <a:effectLst/>
                          <a:uLnTx/>
                          <a:uFillTx/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cs typeface="+mn-cs"/>
                        </a:rPr>
                        <a:t>고객 등급 분류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5584C"/>
                        </a:solidFill>
                        <a:effectLst/>
                        <a:uLnTx/>
                        <a:uFillTx/>
                        <a:latin typeface="a타이틀고딕1" panose="02020600000000000000" pitchFamily="18" charset="-127"/>
                        <a:ea typeface="a타이틀고딕1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470423"/>
                  </a:ext>
                </a:extLst>
              </a:tr>
              <a:tr h="5621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고객들의 특정 제품 구매 여부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구매 횟수 등의 기준으로 군집화 및 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200" dirty="0" err="1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군집별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고객들의 특성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36754"/>
                  </a:ext>
                </a:extLst>
              </a:tr>
              <a:tr h="54546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분석 기반 고객 맞춤형 </a:t>
                      </a:r>
                      <a:endParaRPr lang="en-US" altLang="ko-KR" sz="16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추천 상품 서비스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탐색적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히스토그램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파이차트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성별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결혼여부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연령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결제등록카드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자녀여부 비율을 </a:t>
                      </a:r>
                      <a:r>
                        <a:rPr lang="ko-KR" altLang="en-US" sz="1200" dirty="0" err="1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시각화하여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회원 특성 확인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주 회원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주력 판매 상품 등 자사 현황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622812"/>
                  </a:ext>
                </a:extLst>
              </a:tr>
              <a:tr h="45394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연관규칙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장바구니 분석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장바구니 분석을 통해 물품간 연관 규칙 도출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특정 물품들의 수요예측을 통해 연관성이 높다고 판단된 상품 마케팅 시행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622018"/>
                  </a:ext>
                </a:extLst>
              </a:tr>
              <a:tr h="54546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재고 관리 및 적기 배송으로 </a:t>
                      </a:r>
                      <a:endParaRPr lang="en-US" altLang="ko-KR" sz="16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6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고객 불만족 감소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B4E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탐색적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히스토그램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파이차트</a:t>
                      </a:r>
                      <a:r>
                        <a:rPr lang="en-US" altLang="ko-KR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)</a:t>
                      </a:r>
                      <a:endParaRPr lang="ko-KR" altLang="en-US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전체 고객 배송 불만족율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  <a:sym typeface="Nanum Gothic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  <a:sym typeface="Nanum Gothic"/>
                        </a:rPr>
                        <a:t>물품 대분류별 매출액 합산을 시각화 하여 매출 주력 상품 확인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 </a:t>
                      </a:r>
                      <a:endParaRPr lang="ko-KR" altLang="en-US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911225"/>
                  </a:ext>
                </a:extLst>
              </a:tr>
              <a:tr h="8089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시계열 자료 분석</a:t>
                      </a:r>
                      <a:endParaRPr lang="en-US" altLang="ko-KR" sz="13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배송 리드타임과 상품별 매출 간 연관성 확인 및 판매량 </a:t>
                      </a:r>
                      <a:r>
                        <a:rPr lang="en-US" altLang="ko-KR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top3 </a:t>
                      </a: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시계열 시각화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배송 리드 타임 기반 추후 유통기지 설립 위치 제안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  <a:p>
                      <a:pPr marL="171450" lvl="0" indent="-1714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defRPr/>
                      </a:pPr>
                      <a:r>
                        <a:rPr lang="ko-KR" altLang="en-US" sz="1200" dirty="0">
                          <a:solidFill>
                            <a:srgbClr val="55584C"/>
                          </a:solidFill>
                          <a:latin typeface="a타이틀고딕1" panose="02020600000000000000" pitchFamily="18" charset="-127"/>
                          <a:ea typeface="a타이틀고딕1" panose="02020600000000000000" pitchFamily="18" charset="-127"/>
                        </a:rPr>
                        <a:t>배송 리드 타임 기반 배송 불만족율 분석</a:t>
                      </a:r>
                      <a:endParaRPr lang="en-US" altLang="ko-KR" sz="1200" dirty="0">
                        <a:solidFill>
                          <a:srgbClr val="55584C"/>
                        </a:solidFill>
                        <a:latin typeface="a타이틀고딕1" panose="02020600000000000000" pitchFamily="18" charset="-127"/>
                        <a:ea typeface="a타이틀고딕1" panose="02020600000000000000" pitchFamily="18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5447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175B58-F268-47DA-BF77-EE7F1B2FFF4E}"/>
              </a:ext>
            </a:extLst>
          </p:cNvPr>
          <p:cNvSpPr txBox="1"/>
          <p:nvPr/>
        </p:nvSpPr>
        <p:spPr>
          <a:xfrm>
            <a:off x="222722" y="216342"/>
            <a:ext cx="1219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262B4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3</a:t>
            </a:r>
            <a:endParaRPr lang="ko-KR" altLang="en-US" sz="2800" b="1" dirty="0">
              <a:solidFill>
                <a:srgbClr val="262B4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CD215-1FD1-87D7-D752-A8EACE1FF456}"/>
              </a:ext>
            </a:extLst>
          </p:cNvPr>
          <p:cNvSpPr txBox="1"/>
          <p:nvPr/>
        </p:nvSpPr>
        <p:spPr>
          <a:xfrm>
            <a:off x="3846666" y="364686"/>
            <a:ext cx="2678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4C456B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데이터 분석 목적 및 분석 유형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B2AD7-3F1D-723D-47D2-3D67E6B0EE9C}"/>
              </a:ext>
            </a:extLst>
          </p:cNvPr>
          <p:cNvSpPr txBox="1"/>
          <p:nvPr/>
        </p:nvSpPr>
        <p:spPr>
          <a:xfrm>
            <a:off x="1539336" y="194121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2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데이터분석계획</a:t>
            </a:r>
          </a:p>
        </p:txBody>
      </p:sp>
    </p:spTree>
    <p:extLst>
      <p:ext uri="{BB962C8B-B14F-4D97-AF65-F5344CB8AC3E}">
        <p14:creationId xmlns:p14="http://schemas.microsoft.com/office/powerpoint/2010/main" val="19660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BB84EF-02E2-44DF-BFCA-4F24EDB3FD8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F2B6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495764-5D9A-4D36-9BAF-59F7392B7896}"/>
              </a:ext>
            </a:extLst>
          </p:cNvPr>
          <p:cNvSpPr txBox="1"/>
          <p:nvPr/>
        </p:nvSpPr>
        <p:spPr>
          <a:xfrm>
            <a:off x="5505555" y="2479119"/>
            <a:ext cx="26439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3860A2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4</a:t>
            </a:r>
            <a:endParaRPr lang="ko-KR" altLang="en-US" sz="6600" b="1" dirty="0">
              <a:solidFill>
                <a:srgbClr val="3860A2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3C706-5A6C-4D41-869F-AFC19D54527F}"/>
              </a:ext>
            </a:extLst>
          </p:cNvPr>
          <p:cNvSpPr txBox="1"/>
          <p:nvPr/>
        </p:nvSpPr>
        <p:spPr>
          <a:xfrm>
            <a:off x="6689748" y="3469885"/>
            <a:ext cx="5244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spc="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데이터 분석결과</a:t>
            </a:r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BB26E8E4-74FD-4E06-9DD8-F417B9C9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17310"/>
            <a:ext cx="2743200" cy="365125"/>
          </a:xfrm>
        </p:spPr>
        <p:txBody>
          <a:bodyPr/>
          <a:lstStyle/>
          <a:p>
            <a:fld id="{5FC61970-B5AD-4C48-B4F7-CE9623EA5BB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D0557D-64C4-4345-98D3-92109A6AC1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" y="696764"/>
            <a:ext cx="5780702" cy="57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1715</Words>
  <Application>Microsoft Office PowerPoint</Application>
  <PresentationFormat>와이드스크린</PresentationFormat>
  <Paragraphs>426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a타이틀고딕1</vt:lpstr>
      <vt:lpstr>a타이틀고딕2</vt:lpstr>
      <vt:lpstr>a타이틀고딕3</vt:lpstr>
      <vt:lpstr>HY견고딕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지한</dc:creator>
  <cp:lastModifiedBy>이우철</cp:lastModifiedBy>
  <cp:revision>64</cp:revision>
  <dcterms:created xsi:type="dcterms:W3CDTF">2022-08-25T22:32:07Z</dcterms:created>
  <dcterms:modified xsi:type="dcterms:W3CDTF">2022-09-01T16:42:17Z</dcterms:modified>
</cp:coreProperties>
</file>